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549" r:id="rId2"/>
    <p:sldId id="550" r:id="rId3"/>
    <p:sldId id="570" r:id="rId4"/>
    <p:sldId id="571" r:id="rId5"/>
    <p:sldId id="572" r:id="rId6"/>
    <p:sldId id="573" r:id="rId7"/>
    <p:sldId id="561" r:id="rId8"/>
    <p:sldId id="585" r:id="rId9"/>
    <p:sldId id="586" r:id="rId10"/>
    <p:sldId id="587" r:id="rId11"/>
    <p:sldId id="588" r:id="rId12"/>
    <p:sldId id="589" r:id="rId13"/>
    <p:sldId id="592" r:id="rId14"/>
    <p:sldId id="590" r:id="rId15"/>
    <p:sldId id="591" r:id="rId16"/>
    <p:sldId id="574" r:id="rId17"/>
    <p:sldId id="575" r:id="rId18"/>
    <p:sldId id="576" r:id="rId19"/>
    <p:sldId id="577" r:id="rId20"/>
    <p:sldId id="578" r:id="rId21"/>
    <p:sldId id="579" r:id="rId22"/>
    <p:sldId id="580" r:id="rId23"/>
    <p:sldId id="581" r:id="rId24"/>
    <p:sldId id="582" r:id="rId25"/>
    <p:sldId id="583" r:id="rId26"/>
    <p:sldId id="584" r:id="rId27"/>
  </p:sldIdLst>
  <p:sldSz cx="9906000" cy="6858000" type="A4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pfer, Anna" initials="KA" lastIdx="1" clrIdx="0">
    <p:extLst/>
  </p:cmAuthor>
  <p:cmAuthor id="2" name="Kupfer, Anna" initials="KA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7A"/>
    <a:srgbClr val="6753F7"/>
    <a:srgbClr val="2C5884"/>
    <a:srgbClr val="336699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2319" autoAdjust="0"/>
  </p:normalViewPr>
  <p:slideViewPr>
    <p:cSldViewPr>
      <p:cViewPr varScale="1">
        <p:scale>
          <a:sx n="112" d="100"/>
          <a:sy n="112" d="100"/>
        </p:scale>
        <p:origin x="2984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1" d="100"/>
        <a:sy n="201" d="100"/>
      </p:scale>
      <p:origin x="0" y="94336"/>
    </p:cViewPr>
  </p:sorterViewPr>
  <p:notesViewPr>
    <p:cSldViewPr>
      <p:cViewPr varScale="1">
        <p:scale>
          <a:sx n="112" d="100"/>
          <a:sy n="112" d="100"/>
        </p:scale>
        <p:origin x="530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FB1F0-2F57-D64C-B072-FEC318DC7778}" type="datetimeFigureOut">
              <a:rPr lang="de-DE" smtClean="0"/>
              <a:t>18.09.17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464F8-E241-274A-9D5D-966903F7C0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141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B23C-7C69-914A-A009-78A62EE91A6A}" type="datetimeFigureOut">
              <a:rPr lang="de-DE" smtClean="0"/>
              <a:t>18.09.17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AF4D-9A00-B647-BF06-59E8038133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55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48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konvexes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93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lösbares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6429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|D| : Cardinality of the data partition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79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61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96550" y="116632"/>
            <a:ext cx="7728859" cy="11430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noProof="0" smtClean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6118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halt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762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Zwei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69138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Titel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765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50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8366263" cy="48245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470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Contents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73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46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90394" y="480484"/>
            <a:ext cx="9125215" cy="480000"/>
          </a:xfrm>
          <a:prstGeom prst="rect">
            <a:avLst/>
          </a:prstGeom>
        </p:spPr>
        <p:txBody>
          <a:bodyPr wrap="none" lIns="0" tIns="0" rIns="360000" bIns="0" anchor="ctr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0394" y="873204"/>
            <a:ext cx="9125215" cy="480000"/>
          </a:xfrm>
          <a:prstGeom prst="rect">
            <a:avLst/>
          </a:prstGeom>
        </p:spPr>
        <p:txBody>
          <a:bodyPr wrap="none" lIns="0" tIns="0" rIns="360000" bIns="0"/>
          <a:lstStyle>
            <a:lvl1pPr marL="0" indent="0">
              <a:buNone/>
              <a:defRPr strike="noStrike" cap="none" baseline="0"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90394" y="5999129"/>
            <a:ext cx="912177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6012" y="1557339"/>
            <a:ext cx="8089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das Titelformat</a:t>
            </a:r>
            <a:br>
              <a:rPr lang="de-DE" dirty="0"/>
            </a:br>
            <a:r>
              <a:rPr lang="de-DE" dirty="0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012" y="2997200"/>
            <a:ext cx="8089900" cy="2819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0" name="Rectangle 23"/>
          <p:cNvSpPr>
            <a:spLocks noChangeArrowheads="1"/>
          </p:cNvSpPr>
          <p:nvPr/>
        </p:nvSpPr>
        <p:spPr bwMode="auto">
          <a:xfrm>
            <a:off x="8585200" y="6557963"/>
            <a:ext cx="1155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de-DE" sz="900" dirty="0" smtClean="0">
                <a:solidFill>
                  <a:srgbClr val="00407A"/>
                </a:solidFill>
                <a:latin typeface="Arial" charset="0"/>
              </a:rPr>
              <a:t>p. </a:t>
            </a:r>
            <a:fld id="{A0AE5531-C084-6240-8632-6DD162C3FE44}" type="slidenum">
              <a:rPr lang="de-DE" sz="900">
                <a:solidFill>
                  <a:srgbClr val="00407A"/>
                </a:solidFill>
                <a:latin typeface="Arial" charset="0"/>
              </a:rPr>
              <a:pPr algn="r"/>
              <a:t>‹Nr.›</a:t>
            </a:fld>
            <a:endParaRPr lang="de-DE" sz="900" dirty="0">
              <a:solidFill>
                <a:srgbClr val="00407A"/>
              </a:solidFill>
              <a:latin typeface="Arial" charset="0"/>
            </a:endParaRPr>
          </a:p>
        </p:txBody>
      </p:sp>
      <p:sp>
        <p:nvSpPr>
          <p:cNvPr id="1031" name="Rectangle 23"/>
          <p:cNvSpPr>
            <a:spLocks noChangeArrowheads="1"/>
          </p:cNvSpPr>
          <p:nvPr/>
        </p:nvSpPr>
        <p:spPr bwMode="auto">
          <a:xfrm>
            <a:off x="173038" y="6557963"/>
            <a:ext cx="8172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900" noProof="0" dirty="0" smtClean="0">
                <a:solidFill>
                  <a:srgbClr val="00407A"/>
                </a:solidFill>
                <a:latin typeface="Arial" charset="0"/>
              </a:rPr>
              <a:t>Bits to Energy Lab</a:t>
            </a:r>
            <a:r>
              <a:rPr lang="en-US" sz="900" baseline="0" noProof="0" dirty="0" smtClean="0">
                <a:solidFill>
                  <a:srgbClr val="00407A"/>
                </a:solidFill>
                <a:latin typeface="Arial" charset="0"/>
              </a:rPr>
              <a:t> @ </a:t>
            </a:r>
            <a:r>
              <a:rPr lang="en-US" sz="900" baseline="0" noProof="0" dirty="0" err="1" smtClean="0">
                <a:solidFill>
                  <a:srgbClr val="00407A"/>
                </a:solidFill>
                <a:latin typeface="Arial" charset="0"/>
              </a:rPr>
              <a:t>Universität</a:t>
            </a:r>
            <a:r>
              <a:rPr lang="en-US" sz="900" baseline="0" noProof="0" dirty="0" smtClean="0">
                <a:solidFill>
                  <a:srgbClr val="00407A"/>
                </a:solidFill>
                <a:latin typeface="Arial" charset="0"/>
              </a:rPr>
              <a:t> Bamberg &amp; ETH Zurich</a:t>
            </a:r>
            <a:endParaRPr lang="en-US" sz="900" noProof="0" dirty="0">
              <a:solidFill>
                <a:srgbClr val="00407A"/>
              </a:solidFill>
              <a:latin typeface="Arial" charset="0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271727" y="6524625"/>
            <a:ext cx="9362546" cy="0"/>
          </a:xfrm>
          <a:prstGeom prst="line">
            <a:avLst/>
          </a:prstGeom>
          <a:ln>
            <a:solidFill>
              <a:srgbClr val="2C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d 8" descr="B2E.wmf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0860" r="-16947"/>
          <a:stretch/>
        </p:blipFill>
        <p:spPr>
          <a:xfrm>
            <a:off x="8769424" y="116632"/>
            <a:ext cx="860271" cy="1009658"/>
          </a:xfrm>
          <a:prstGeom prst="rect">
            <a:avLst/>
          </a:prstGeom>
          <a:solidFill>
            <a:schemeClr val="bg1"/>
          </a:solidFill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3" r:id="rId10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6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3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pic>
        <p:nvPicPr>
          <p:cNvPr id="9" name="Bild 8" descr="B2E.wm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0860" r="-16947"/>
          <a:stretch/>
        </p:blipFill>
        <p:spPr>
          <a:xfrm>
            <a:off x="8193360" y="151128"/>
            <a:ext cx="1580351" cy="18547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smtClean="0">
                <a:solidFill>
                  <a:srgbClr val="FF0000"/>
                </a:solidFill>
              </a:rPr>
              <a:t>DRAFT!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4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041393" cy="4824536"/>
          </a:xfrm>
        </p:spPr>
        <p:txBody>
          <a:bodyPr/>
          <a:lstStyle/>
          <a:p>
            <a:r>
              <a:rPr lang="en-US" dirty="0" smtClean="0"/>
              <a:t>Is an ensemble learner; that means multiple weak learners are combined to one strong learner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The random forest algorithm generates </a:t>
            </a:r>
            <a:r>
              <a:rPr lang="en-US" dirty="0"/>
              <a:t>multiple low correlated decision </a:t>
            </a:r>
            <a:r>
              <a:rPr lang="en-US" dirty="0" smtClean="0"/>
              <a:t>trees (by subsampling the training set) </a:t>
            </a:r>
            <a:r>
              <a:rPr lang="en-US" dirty="0"/>
              <a:t>that are </a:t>
            </a:r>
            <a:r>
              <a:rPr lang="en-US" dirty="0" smtClean="0"/>
              <a:t>evaluated </a:t>
            </a:r>
            <a:r>
              <a:rPr lang="en-US" dirty="0"/>
              <a:t>with </a:t>
            </a:r>
            <a:r>
              <a:rPr lang="en-US" dirty="0" smtClean="0"/>
              <a:t>performance measures </a:t>
            </a:r>
            <a:r>
              <a:rPr lang="en-US" dirty="0" smtClean="0">
                <a:sym typeface="Wingdings"/>
              </a:rPr>
              <a:t> weights for each tree are calculated</a:t>
            </a:r>
          </a:p>
          <a:p>
            <a:pPr lvl="1"/>
            <a:r>
              <a:rPr lang="en-US" dirty="0" smtClean="0"/>
              <a:t>For classification, the prediction of each decision tree is weighted for the final prediction of the “forest”</a:t>
            </a:r>
          </a:p>
          <a:p>
            <a:pPr lvl="1"/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772816"/>
            <a:ext cx="3905546" cy="3140968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>
          <a:xfrm>
            <a:off x="8337376" y="1772816"/>
            <a:ext cx="0" cy="3024336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889104" y="3343300"/>
            <a:ext cx="2448272" cy="3576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889104" y="137270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Divide and conquer approach:</a:t>
            </a:r>
            <a:endParaRPr lang="en-US" sz="1800" u="sng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59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(package “</a:t>
            </a:r>
            <a:r>
              <a:rPr lang="en-US" dirty="0" err="1" smtClean="0"/>
              <a:t>randomForest</a:t>
            </a:r>
            <a:r>
              <a:rPr lang="en-US" dirty="0" smtClean="0"/>
              <a:t>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Additionally to parameters of the used decision tree algorithm, the following parameters can be used to “tune” the Random Forest: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en-US" dirty="0" smtClean="0"/>
              <a:t>: number of trees to grow (not too small, initially 500)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/>
              <a:t>of variables randomly sampled as candidates at each </a:t>
            </a:r>
            <a:r>
              <a:rPr lang="en-US" dirty="0" smtClean="0"/>
              <a:t>split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nodesize</a:t>
            </a:r>
            <a:r>
              <a:rPr lang="en-US" dirty="0" smtClean="0"/>
              <a:t>: </a:t>
            </a:r>
            <a:r>
              <a:rPr lang="en-US" dirty="0"/>
              <a:t>Minimum size of terminal </a:t>
            </a:r>
            <a:r>
              <a:rPr lang="en-US" dirty="0" smtClean="0"/>
              <a:t>nodes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samsize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strata</a:t>
            </a:r>
            <a:r>
              <a:rPr lang="en-US" dirty="0" smtClean="0"/>
              <a:t>: controls the subsample generation </a:t>
            </a:r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483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model_RF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randomForest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98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we</a:t>
            </a:r>
            <a:r>
              <a:rPr lang="de-DE" dirty="0"/>
              <a:t> Need </a:t>
            </a:r>
            <a:r>
              <a:rPr lang="de-DE" dirty="0" err="1"/>
              <a:t>Hundreds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Real World </a:t>
            </a:r>
            <a:r>
              <a:rPr lang="de-DE" dirty="0" err="1"/>
              <a:t>Classification</a:t>
            </a:r>
            <a:r>
              <a:rPr lang="de-DE" dirty="0"/>
              <a:t> Problems?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Abstract: “We evaluate 179 classifiers arising from 17 families [</a:t>
            </a:r>
            <a:r>
              <a:rPr lang="mr-IN" dirty="0" smtClean="0"/>
              <a:t>…</a:t>
            </a:r>
            <a:r>
              <a:rPr lang="en-US" dirty="0" smtClean="0"/>
              <a:t>] including all the relevant classifiers available today. We use 121 data sets, [</a:t>
            </a:r>
            <a:r>
              <a:rPr lang="mr-IN" dirty="0" smtClean="0"/>
              <a:t>…</a:t>
            </a:r>
            <a:r>
              <a:rPr lang="en-US" dirty="0" smtClean="0"/>
              <a:t>] in order to achieve significant conclusions about the classifier behavior, not dependent on the data set collection. The </a:t>
            </a:r>
            <a:r>
              <a:rPr lang="en-US" b="1" dirty="0" smtClean="0"/>
              <a:t>classifiers most likely to be the bests are the random forest (RF) versions</a:t>
            </a:r>
            <a:r>
              <a:rPr lang="en-US" dirty="0" smtClean="0"/>
              <a:t>, the best of which (implemented in R and accessed via caret) achieves 94.1% of the maximum accuracy overcoming 90% in the 84.3% of the data sets. However, the difference is not statistically significant with the </a:t>
            </a:r>
            <a:r>
              <a:rPr lang="en-US" b="1" dirty="0" smtClean="0"/>
              <a:t>second best, the SVM with Gaussian kernel</a:t>
            </a:r>
            <a:r>
              <a:rPr lang="en-US" dirty="0" smtClean="0"/>
              <a:t> implemented in C using </a:t>
            </a:r>
            <a:r>
              <a:rPr lang="en-US" dirty="0" err="1" smtClean="0"/>
              <a:t>LibSVM</a:t>
            </a:r>
            <a:r>
              <a:rPr lang="en-US" dirty="0" smtClean="0"/>
              <a:t>, which achieves 92.3% of the maximum accuracy. [</a:t>
            </a:r>
            <a:r>
              <a:rPr lang="mr-IN" dirty="0" smtClean="0"/>
              <a:t>…</a:t>
            </a:r>
            <a:r>
              <a:rPr lang="en-US" dirty="0" smtClean="0"/>
              <a:t>] </a:t>
            </a:r>
            <a:r>
              <a:rPr lang="en-US" b="1" dirty="0" smtClean="0"/>
              <a:t>The random forest is clearly the best family of classifiers (3 out of 5 bests classifiers are RF), followed by SVM (4 classifiers in the top-10), neural networks and boosting ensembles (5 and 3 members in the top-20, respectively)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4838117" y="5517232"/>
            <a:ext cx="4953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Fernández-Delgado, M.,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Cernadas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E.,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Barro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S., &amp;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Amorim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D. (2014). Do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hundreds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solve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real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world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J. Mach.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Res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15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(1), 3133-3181.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06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machine learning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approaches:</a:t>
            </a:r>
          </a:p>
          <a:p>
            <a:pPr lvl="1"/>
            <a:r>
              <a:rPr lang="en-US" dirty="0" smtClean="0"/>
              <a:t>Discriminant analysis</a:t>
            </a:r>
          </a:p>
          <a:p>
            <a:pPr lvl="1"/>
            <a:r>
              <a:rPr lang="en-US" dirty="0" smtClean="0"/>
              <a:t>Bayesian learners</a:t>
            </a:r>
          </a:p>
          <a:p>
            <a:pPr lvl="1"/>
            <a:r>
              <a:rPr lang="en-US" dirty="0"/>
              <a:t>Partial least squares / principal component regression</a:t>
            </a:r>
          </a:p>
          <a:p>
            <a:pPr lvl="1"/>
            <a:r>
              <a:rPr lang="en-US" dirty="0"/>
              <a:t>Multivariate adaptive regression splines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Ensemble learners (Bagging, Boosting)</a:t>
            </a:r>
          </a:p>
          <a:p>
            <a:r>
              <a:rPr lang="en-US" dirty="0" smtClean="0"/>
              <a:t>Hidden Markov Models</a:t>
            </a:r>
          </a:p>
          <a:p>
            <a:r>
              <a:rPr lang="en-US" dirty="0" smtClean="0"/>
              <a:t>Inductive logic programming</a:t>
            </a:r>
          </a:p>
          <a:p>
            <a:r>
              <a:rPr lang="en-US" dirty="0" smtClean="0"/>
              <a:t>Genetic algorithms</a:t>
            </a:r>
          </a:p>
          <a:p>
            <a:r>
              <a:rPr lang="en-US" dirty="0" smtClean="0"/>
              <a:t>Reinforcement learning</a:t>
            </a:r>
          </a:p>
          <a:p>
            <a:r>
              <a:rPr lang="en-US" dirty="0" smtClean="0"/>
              <a:t>Unsupervised learning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1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classifier tuning </a:t>
            </a:r>
            <a:r>
              <a:rPr lang="mr-IN" dirty="0" smtClean="0"/>
              <a:t>–</a:t>
            </a:r>
            <a:r>
              <a:rPr lang="en-US" dirty="0" smtClean="0"/>
              <a:t> some advices: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Please keep in mind: data matters! (“bullshit in </a:t>
            </a:r>
            <a:r>
              <a:rPr lang="mr-IN" dirty="0" smtClean="0"/>
              <a:t>–</a:t>
            </a:r>
            <a:r>
              <a:rPr lang="en-US" dirty="0" smtClean="0"/>
              <a:t> bullshit out”)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Is that what you predict really that what you are interested in? </a:t>
            </a:r>
            <a:br>
              <a:rPr lang="en-US" dirty="0" smtClean="0"/>
            </a:br>
            <a:r>
              <a:rPr lang="en-US" i="1" dirty="0" smtClean="0">
                <a:sym typeface="Wingdings"/>
              </a:rPr>
              <a:t> Think about the </a:t>
            </a:r>
            <a:r>
              <a:rPr lang="en-US" i="1" dirty="0" smtClean="0"/>
              <a:t>definition of the dependent variable!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Are you interested in the best x% </a:t>
            </a:r>
            <a:r>
              <a:rPr lang="en-US" dirty="0" smtClean="0">
                <a:sym typeface="Wingdings"/>
              </a:rPr>
              <a:t> use the classifier probabilities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ym typeface="Wingdings"/>
              </a:rPr>
              <a:t>Are you interested in a minority class?  use class weights or consider  over/</a:t>
            </a:r>
            <a:r>
              <a:rPr lang="en-US" dirty="0" err="1" smtClean="0">
                <a:sym typeface="Wingdings"/>
              </a:rPr>
              <a:t>undersampling</a:t>
            </a:r>
            <a:r>
              <a:rPr lang="en-US" dirty="0" smtClean="0"/>
              <a:t> 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Scale all features to the same dimension (some implementations provide parameters to do that)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Consider </a:t>
            </a:r>
            <a:r>
              <a:rPr lang="en-US" b="1" dirty="0" smtClean="0"/>
              <a:t>feature selection </a:t>
            </a:r>
            <a:r>
              <a:rPr lang="en-US" dirty="0" smtClean="0"/>
              <a:t>when you have &gt; 20 features to overcome the “curse of dimensionality”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01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163650"/>
          </a:xfrm>
        </p:spPr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Logistic regression with feature selection achieved Accuracy results that are nearly as high as those from SVM or Random Forest without feature </a:t>
            </a:r>
            <a:r>
              <a:rPr lang="en-US" dirty="0" smtClean="0">
                <a:ea typeface="Arial" charset="0"/>
                <a:cs typeface="Arial" charset="0"/>
              </a:rPr>
              <a:t>selection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631687" y="5445224"/>
            <a:ext cx="8366263" cy="9361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Arial" charset="0"/>
                <a:cs typeface="Arial" charset="0"/>
              </a:rPr>
              <a:t>We benchmarked 43 </a:t>
            </a:r>
            <a:r>
              <a:rPr lang="en-US" dirty="0">
                <a:ea typeface="Arial" charset="0"/>
                <a:cs typeface="Arial" charset="0"/>
              </a:rPr>
              <a:t>feature selection </a:t>
            </a:r>
            <a:r>
              <a:rPr lang="en-US" dirty="0" smtClean="0">
                <a:ea typeface="Arial" charset="0"/>
                <a:cs typeface="Arial" charset="0"/>
              </a:rPr>
              <a:t>methods on 22 classification problems from energy retail </a:t>
            </a:r>
            <a:r>
              <a:rPr lang="en-US" dirty="0">
                <a:ea typeface="Arial" charset="0"/>
                <a:cs typeface="Arial" charset="0"/>
              </a:rPr>
              <a:t>with ca. 250 </a:t>
            </a:r>
            <a:r>
              <a:rPr lang="en-US" dirty="0" smtClean="0">
                <a:ea typeface="Arial" charset="0"/>
                <a:cs typeface="Arial" charset="0"/>
              </a:rPr>
              <a:t>features </a:t>
            </a:r>
            <a:r>
              <a:rPr lang="en-US" dirty="0" smtClean="0">
                <a:ea typeface="Arial" charset="0"/>
                <a:cs typeface="Arial" charset="0"/>
              </a:rPr>
              <a:t>(smart </a:t>
            </a:r>
            <a:r>
              <a:rPr lang="en-US" dirty="0" smtClean="0">
                <a:ea typeface="Arial" charset="0"/>
                <a:cs typeface="Arial" charset="0"/>
              </a:rPr>
              <a:t>meter household classification</a:t>
            </a:r>
            <a:r>
              <a:rPr lang="en-US" dirty="0" smtClean="0">
                <a:ea typeface="Arial" charset="0"/>
                <a:cs typeface="Arial" charset="0"/>
              </a:rPr>
              <a:t>)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6" name="Picture 5" descr="C:\Users\Andreas Weigert\Dropbox\UniBA_FeatureSelection_Dateien\RecSys17_Publication\images\combined_plot_plo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5" t="33334" b="35991"/>
          <a:stretch/>
        </p:blipFill>
        <p:spPr bwMode="auto">
          <a:xfrm>
            <a:off x="8303928" y="2226988"/>
            <a:ext cx="1394255" cy="1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4204" y="1556076"/>
            <a:ext cx="4078672" cy="3199407"/>
            <a:chOff x="704849" y="228601"/>
            <a:chExt cx="4600576" cy="3290887"/>
          </a:xfrm>
        </p:grpSpPr>
        <p:pic>
          <p:nvPicPr>
            <p:cNvPr id="8" name="Grafik 5"/>
            <p:cNvPicPr>
              <a:picLocks noChangeAspect="1"/>
            </p:cNvPicPr>
            <p:nvPr/>
          </p:nvPicPr>
          <p:blipFill rotWithShape="1">
            <a:blip r:embed="rId3"/>
            <a:srcRect l="3869" t="-1" r="24256" b="51526"/>
            <a:stretch/>
          </p:blipFill>
          <p:spPr>
            <a:xfrm>
              <a:off x="704850" y="228601"/>
              <a:ext cx="4600575" cy="3102768"/>
            </a:xfrm>
            <a:prstGeom prst="rect">
              <a:avLst/>
            </a:prstGeom>
          </p:spPr>
        </p:pic>
        <p:pic>
          <p:nvPicPr>
            <p:cNvPr id="9" name="Grafik 9"/>
            <p:cNvPicPr>
              <a:picLocks noChangeAspect="1"/>
            </p:cNvPicPr>
            <p:nvPr/>
          </p:nvPicPr>
          <p:blipFill rotWithShape="1">
            <a:blip r:embed="rId3"/>
            <a:srcRect l="3869" t="93341" r="24256" b="3720"/>
            <a:stretch/>
          </p:blipFill>
          <p:spPr>
            <a:xfrm>
              <a:off x="704849" y="3331369"/>
              <a:ext cx="4600575" cy="188119"/>
            </a:xfrm>
            <a:prstGeom prst="rect">
              <a:avLst/>
            </a:prstGeom>
          </p:spPr>
        </p:pic>
      </p:grpSp>
      <p:grpSp>
        <p:nvGrpSpPr>
          <p:cNvPr id="10" name="Gruppieren 10"/>
          <p:cNvGrpSpPr/>
          <p:nvPr/>
        </p:nvGrpSpPr>
        <p:grpSpPr>
          <a:xfrm>
            <a:off x="4167690" y="1662916"/>
            <a:ext cx="4391956" cy="3067295"/>
            <a:chOff x="5665941" y="500697"/>
            <a:chExt cx="4953948" cy="3154998"/>
          </a:xfrm>
        </p:grpSpPr>
        <p:pic>
          <p:nvPicPr>
            <p:cNvPr id="11" name="Grafik 7"/>
            <p:cNvPicPr>
              <a:picLocks noChangeAspect="1"/>
            </p:cNvPicPr>
            <p:nvPr/>
          </p:nvPicPr>
          <p:blipFill rotWithShape="1">
            <a:blip r:embed="rId3"/>
            <a:srcRect l="3869" t="48304" r="24256" b="3720"/>
            <a:stretch/>
          </p:blipFill>
          <p:spPr>
            <a:xfrm>
              <a:off x="5665941" y="584835"/>
              <a:ext cx="4600575" cy="3070860"/>
            </a:xfrm>
            <a:prstGeom prst="rect">
              <a:avLst/>
            </a:prstGeom>
          </p:spPr>
        </p:pic>
        <p:pic>
          <p:nvPicPr>
            <p:cNvPr id="12" name="Grafik 13"/>
            <p:cNvPicPr>
              <a:picLocks noChangeAspect="1"/>
            </p:cNvPicPr>
            <p:nvPr/>
          </p:nvPicPr>
          <p:blipFill rotWithShape="1">
            <a:blip r:embed="rId3"/>
            <a:srcRect l="5773" r="18705" b="98685"/>
            <a:stretch/>
          </p:blipFill>
          <p:spPr>
            <a:xfrm>
              <a:off x="5785952" y="500697"/>
              <a:ext cx="4833937" cy="84138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351266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08517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303928" y="2170922"/>
            <a:ext cx="142378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Evaluation method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303928" y="3088679"/>
            <a:ext cx="1545616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Benchmark </a:t>
            </a:r>
            <a:br>
              <a:rPr lang="en-US" sz="105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(no feature selection)</a:t>
            </a:r>
          </a:p>
        </p:txBody>
      </p:sp>
      <p:sp>
        <p:nvSpPr>
          <p:cNvPr id="17" name="Rechteck 16"/>
          <p:cNvSpPr/>
          <p:nvPr/>
        </p:nvSpPr>
        <p:spPr>
          <a:xfrm>
            <a:off x="9382812" y="2654329"/>
            <a:ext cx="159327" cy="16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12333" y="4555385"/>
            <a:ext cx="1606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Hopf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Weigert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(2017)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7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3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Decision Tree</a:t>
            </a:r>
            <a:endParaRPr lang="en-AU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AU" dirty="0" smtClean="0"/>
              <a:t>Example: A decision tree for the </a:t>
            </a:r>
            <a:r>
              <a:rPr lang="en-AU" b="1" dirty="0" smtClean="0"/>
              <a:t>prediction whether a company customer is likely to purchase a computer</a:t>
            </a:r>
            <a:r>
              <a:rPr lang="en-AU" dirty="0" smtClean="0"/>
              <a:t>. Each internal (non-leaf) node represents a test on an attribute. Each leaf node represents a class (either buys computer = yes or buys computer = no).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AU" i="1" dirty="0"/>
              <a:t>„How are decision trees used for classification?” 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AU" dirty="0"/>
              <a:t>Given an object </a:t>
            </a:r>
            <a:r>
              <a:rPr lang="en-AU" i="1" dirty="0"/>
              <a:t>X</a:t>
            </a:r>
            <a:r>
              <a:rPr lang="en-AU" dirty="0"/>
              <a:t> for which the associated class label is unknown, the attribute values of the tuple are tested against the decision tree. A </a:t>
            </a:r>
            <a:r>
              <a:rPr lang="en-AU" u="sng" dirty="0"/>
              <a:t>path is traced from the root to a leaf </a:t>
            </a:r>
            <a:r>
              <a:rPr lang="en-AU" dirty="0"/>
              <a:t>node, which holds the class prediction for that tuple.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AU" dirty="0"/>
              <a:t>Decision trees can easily be converted to classification rules (which is a great advantage – it makes the results traceable).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AU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50" y="2512378"/>
            <a:ext cx="4838700" cy="2667000"/>
          </a:xfrm>
          <a:prstGeom prst="rect">
            <a:avLst/>
          </a:prstGeom>
        </p:spPr>
      </p:pic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632520" y="4149080"/>
            <a:ext cx="9145016" cy="252028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46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Decision Tree: Attribute Selection</a:t>
            </a:r>
            <a:endParaRPr lang="en-CA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CA" dirty="0" smtClean="0"/>
              <a:t>An </a:t>
            </a:r>
            <a:r>
              <a:rPr lang="en-CA" b="1" dirty="0" smtClean="0"/>
              <a:t>attribute selection measure </a:t>
            </a:r>
            <a:r>
              <a:rPr lang="en-CA" dirty="0" smtClean="0"/>
              <a:t>is a heuristic for selecting the splitting criterion that “best” separates a given data partition D of class-labeled training tuples into individual classes.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CA" dirty="0" smtClean="0"/>
              <a:t>Popular attribute selection measures: information gain, gain ratio , and </a:t>
            </a:r>
            <a:r>
              <a:rPr lang="en-CA" dirty="0" err="1" smtClean="0"/>
              <a:t>Gini</a:t>
            </a:r>
            <a:r>
              <a:rPr lang="en-CA" dirty="0" smtClean="0"/>
              <a:t> index.</a:t>
            </a:r>
          </a:p>
          <a:p>
            <a:pPr algn="just">
              <a:lnSpc>
                <a:spcPct val="120000"/>
              </a:lnSpc>
            </a:pPr>
            <a:r>
              <a:rPr lang="en-CA" dirty="0" smtClean="0"/>
              <a:t>Notation:  Let the data partition D be a training set of class-labeled tuples. Suppose the class label attribute has m distinct values defining m distinct classes </a:t>
            </a:r>
            <a:r>
              <a:rPr lang="en-CA" dirty="0" err="1" smtClean="0"/>
              <a:t>Ci</a:t>
            </a:r>
            <a:r>
              <a:rPr lang="en-CA" dirty="0" smtClean="0"/>
              <a:t>  (for </a:t>
            </a:r>
            <a:r>
              <a:rPr lang="en-CA" dirty="0" err="1" smtClean="0"/>
              <a:t>i</a:t>
            </a:r>
            <a:r>
              <a:rPr lang="en-CA" dirty="0" smtClean="0"/>
              <a:t> =  1, . . .  , m ). Let </a:t>
            </a:r>
            <a:r>
              <a:rPr lang="en-CA" i="1" dirty="0" err="1" smtClean="0"/>
              <a:t>C</a:t>
            </a:r>
            <a:r>
              <a:rPr lang="en-CA" i="1" baseline="-25000" dirty="0" err="1" smtClean="0"/>
              <a:t>i,D</a:t>
            </a:r>
            <a:r>
              <a:rPr lang="en-CA" dirty="0" smtClean="0"/>
              <a:t>  be the set of tuples of class </a:t>
            </a:r>
            <a:r>
              <a:rPr lang="en-CA" dirty="0" err="1" smtClean="0"/>
              <a:t>Ci</a:t>
            </a:r>
            <a:r>
              <a:rPr lang="en-CA" dirty="0" smtClean="0"/>
              <a:t>  in D . Let |D| and |</a:t>
            </a:r>
            <a:r>
              <a:rPr lang="en-CA" dirty="0" err="1" smtClean="0"/>
              <a:t>C</a:t>
            </a:r>
            <a:r>
              <a:rPr lang="en-CA" baseline="-25000" dirty="0" err="1" smtClean="0"/>
              <a:t>i,D</a:t>
            </a:r>
            <a:r>
              <a:rPr lang="en-CA" dirty="0" smtClean="0"/>
              <a:t>| denote the number of tuples in D and </a:t>
            </a:r>
            <a:r>
              <a:rPr lang="en-CA" dirty="0" err="1" smtClean="0"/>
              <a:t>C</a:t>
            </a:r>
            <a:r>
              <a:rPr lang="en-CA" baseline="-25000" dirty="0" err="1" smtClean="0"/>
              <a:t>i,D</a:t>
            </a:r>
            <a:r>
              <a:rPr lang="en-CA" dirty="0" smtClean="0"/>
              <a:t>, respectively.</a:t>
            </a:r>
          </a:p>
          <a:p>
            <a:pPr algn="just">
              <a:lnSpc>
                <a:spcPct val="120000"/>
              </a:lnSpc>
            </a:pPr>
            <a:r>
              <a:rPr lang="en-CA" b="1" dirty="0" smtClean="0"/>
              <a:t>Information gain </a:t>
            </a:r>
            <a:r>
              <a:rPr lang="en-CA" dirty="0" smtClean="0"/>
              <a:t>uses Shannon entropy which minimizes the information needed to classify the tuple in the resulting partitions and reflects the least randomness or “impurity” in these partitions.</a:t>
            </a:r>
          </a:p>
        </p:txBody>
      </p:sp>
    </p:spTree>
    <p:extLst>
      <p:ext uri="{BB962C8B-B14F-4D97-AF65-F5344CB8AC3E}">
        <p14:creationId xmlns:p14="http://schemas.microsoft.com/office/powerpoint/2010/main" val="16164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Informatin</a:t>
            </a:r>
            <a:r>
              <a:rPr lang="de-DE" dirty="0" smtClean="0"/>
              <a:t> </a:t>
            </a:r>
            <a:r>
              <a:rPr lang="de-DE" dirty="0" err="1" smtClean="0"/>
              <a:t>gain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700" dirty="0" smtClean="0"/>
              <a:t> The expected information needed to classify a tuple in D  is given by the entropy: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en-US" sz="1700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en-US" sz="50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en-US" sz="1700" dirty="0" smtClean="0"/>
              <a:t>where </a:t>
            </a:r>
            <a:r>
              <a:rPr lang="en-US" sz="1700" i="1" dirty="0" smtClean="0"/>
              <a:t>pi</a:t>
            </a:r>
            <a:r>
              <a:rPr lang="en-US" sz="1700" dirty="0" smtClean="0"/>
              <a:t> is the nonzero probability that an arbitrary tuple in D belongs to class </a:t>
            </a:r>
            <a:r>
              <a:rPr lang="en-US" sz="1700" dirty="0" err="1" smtClean="0"/>
              <a:t>Ci</a:t>
            </a:r>
            <a:r>
              <a:rPr lang="en-US" sz="1700" dirty="0" smtClean="0"/>
              <a:t>  and is estimated by |</a:t>
            </a:r>
            <a:r>
              <a:rPr lang="en-US" sz="1700" dirty="0" err="1" smtClean="0"/>
              <a:t>C</a:t>
            </a:r>
            <a:r>
              <a:rPr lang="en-US" sz="1700" baseline="-25000" dirty="0" err="1" smtClean="0"/>
              <a:t>i,D</a:t>
            </a:r>
            <a:r>
              <a:rPr lang="en-US" sz="1700" dirty="0" smtClean="0"/>
              <a:t>| /|D|.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700" dirty="0" smtClean="0"/>
              <a:t>Info( D) is the average amount of information needed to identify the class label of a tuple in  D</a:t>
            </a:r>
          </a:p>
          <a:p>
            <a:pPr>
              <a:spcAft>
                <a:spcPts val="600"/>
              </a:spcAft>
            </a:pPr>
            <a:r>
              <a:rPr lang="en-US" sz="1700" dirty="0" smtClean="0"/>
              <a:t> Now, suppose we were to partition the tuples in D on some attribute A  having v  distinct values, {a1 , a2 , . . .  , </a:t>
            </a:r>
            <a:r>
              <a:rPr lang="en-US" sz="1700" dirty="0" err="1" smtClean="0"/>
              <a:t>av</a:t>
            </a:r>
            <a:r>
              <a:rPr lang="en-US" sz="1700" dirty="0" smtClean="0"/>
              <a:t>}, as observed from the training data.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1700" dirty="0" smtClean="0"/>
              <a:t>A can be used to split  D into  v partitions { D1,  D2, . . . ,  </a:t>
            </a:r>
            <a:r>
              <a:rPr lang="en-US" sz="1700" dirty="0" err="1" smtClean="0"/>
              <a:t>Dv</a:t>
            </a:r>
            <a:r>
              <a:rPr lang="en-US" sz="1700" dirty="0" smtClean="0"/>
              <a:t>}, where  </a:t>
            </a:r>
            <a:r>
              <a:rPr lang="en-US" sz="1700" dirty="0" err="1" smtClean="0"/>
              <a:t>Dj</a:t>
            </a:r>
            <a:r>
              <a:rPr lang="en-US" sz="1700" dirty="0" smtClean="0"/>
              <a:t> contains those tuples in D that have outcome  </a:t>
            </a:r>
            <a:r>
              <a:rPr lang="en-US" sz="1700" dirty="0" err="1" smtClean="0"/>
              <a:t>aj</a:t>
            </a:r>
            <a:r>
              <a:rPr lang="en-US" sz="1700" dirty="0" smtClean="0"/>
              <a:t> of  A.</a:t>
            </a:r>
          </a:p>
          <a:p>
            <a:pPr marL="0" indent="0">
              <a:buNone/>
            </a:pPr>
            <a:r>
              <a:rPr lang="en-US" sz="1600" i="1" dirty="0" smtClean="0"/>
              <a:t>How much more information would we need after the partitioning to arrive at an exact classification? </a:t>
            </a:r>
            <a:r>
              <a:rPr lang="de-DE" sz="1600" dirty="0"/>
              <a:t>T</a:t>
            </a:r>
            <a:r>
              <a:rPr lang="de-DE" sz="1600" dirty="0" smtClean="0"/>
              <a:t>he </a:t>
            </a:r>
            <a:r>
              <a:rPr lang="de-DE" sz="1600" dirty="0" err="1"/>
              <a:t>expected</a:t>
            </a:r>
            <a:r>
              <a:rPr lang="de-DE" sz="1600" dirty="0"/>
              <a:t> </a:t>
            </a:r>
            <a:r>
              <a:rPr lang="de-DE" sz="1600" dirty="0" err="1" smtClean="0"/>
              <a:t>information</a:t>
            </a:r>
            <a:r>
              <a:rPr lang="de-DE" sz="1600" dirty="0"/>
              <a:t> </a:t>
            </a:r>
            <a:r>
              <a:rPr lang="de-DE" sz="1600" dirty="0" err="1" smtClean="0"/>
              <a:t>required</a:t>
            </a:r>
            <a:r>
              <a:rPr lang="de-DE" sz="1600" dirty="0" smtClean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classify</a:t>
            </a:r>
            <a:r>
              <a:rPr lang="de-DE" sz="1600" dirty="0"/>
              <a:t> a </a:t>
            </a:r>
            <a:r>
              <a:rPr lang="de-DE" sz="1600" dirty="0" err="1"/>
              <a:t>tuple</a:t>
            </a:r>
            <a:r>
              <a:rPr lang="de-DE" sz="1600" dirty="0"/>
              <a:t> </a:t>
            </a:r>
            <a:r>
              <a:rPr lang="de-DE" sz="1600" dirty="0" err="1"/>
              <a:t>from</a:t>
            </a:r>
            <a:r>
              <a:rPr lang="de-DE" sz="1600" dirty="0"/>
              <a:t> D  </a:t>
            </a:r>
            <a:r>
              <a:rPr lang="de-DE" sz="1600" dirty="0" err="1"/>
              <a:t>based</a:t>
            </a:r>
            <a:r>
              <a:rPr lang="de-DE" sz="1600" dirty="0"/>
              <a:t> on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partitioning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smtClean="0"/>
              <a:t>A:</a:t>
            </a:r>
          </a:p>
          <a:p>
            <a:pPr marL="0" indent="0">
              <a:buNone/>
            </a:pPr>
            <a:endParaRPr lang="de-DE" sz="1600" i="1" dirty="0"/>
          </a:p>
          <a:p>
            <a:pPr marL="0" indent="0">
              <a:buNone/>
            </a:pPr>
            <a:endParaRPr lang="de-DE" sz="1600" i="1" dirty="0" smtClean="0"/>
          </a:p>
          <a:p>
            <a:r>
              <a:rPr lang="de-DE" sz="1600" dirty="0" smtClean="0"/>
              <a:t>Information </a:t>
            </a:r>
            <a:r>
              <a:rPr lang="de-DE" sz="1600" dirty="0" err="1"/>
              <a:t>gain</a:t>
            </a:r>
            <a:r>
              <a:rPr lang="de-DE" sz="1600" dirty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/>
              <a:t>difference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smtClean="0"/>
              <a:t>original </a:t>
            </a:r>
            <a:r>
              <a:rPr lang="de-DE" sz="1600" dirty="0" err="1" smtClean="0"/>
              <a:t>information</a:t>
            </a:r>
            <a:r>
              <a:rPr lang="de-DE" sz="1600" dirty="0" smtClean="0"/>
              <a:t> </a:t>
            </a:r>
            <a:r>
              <a:rPr lang="de-DE" sz="1600" dirty="0" err="1" smtClean="0"/>
              <a:t>requirement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new</a:t>
            </a:r>
            <a:r>
              <a:rPr lang="de-DE" sz="1600" dirty="0"/>
              <a:t> </a:t>
            </a:r>
            <a:r>
              <a:rPr lang="de-DE" sz="1600" dirty="0" err="1" smtClean="0"/>
              <a:t>requirement</a:t>
            </a:r>
            <a:r>
              <a:rPr lang="de-DE" sz="1600" dirty="0" smtClean="0"/>
              <a:t>: </a:t>
            </a:r>
            <a:endParaRPr lang="en-US" sz="1700" i="1" dirty="0" smtClean="0"/>
          </a:p>
          <a:p>
            <a:pPr>
              <a:spcAft>
                <a:spcPts val="600"/>
              </a:spcAft>
            </a:pPr>
            <a:endParaRPr lang="en-US" sz="1700" dirty="0" smtClean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698" y="1965707"/>
            <a:ext cx="2160240" cy="682181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615" y="4831618"/>
            <a:ext cx="2463800" cy="6731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47903" y="492865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de-DE" sz="1800" dirty="0" err="1" smtClean="0">
                <a:solidFill>
                  <a:srgbClr val="FF0000"/>
                </a:solidFill>
                <a:sym typeface="Wingdings"/>
              </a:rPr>
              <a:t>minimize</a:t>
            </a:r>
            <a:endParaRPr lang="de-DE" sz="1800" dirty="0">
              <a:solidFill>
                <a:srgbClr val="FF0000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856" y="5949280"/>
            <a:ext cx="2830659" cy="43204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feld 8"/>
          <p:cNvSpPr txBox="1"/>
          <p:nvPr/>
        </p:nvSpPr>
        <p:spPr>
          <a:xfrm>
            <a:off x="6681192" y="594928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de-DE" sz="1800" dirty="0" err="1" smtClean="0">
                <a:solidFill>
                  <a:srgbClr val="FF0000"/>
                </a:solidFill>
                <a:sym typeface="Wingdings"/>
              </a:rPr>
              <a:t>maximize</a:t>
            </a:r>
            <a:endParaRPr lang="de-DE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13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8857817" cy="4824536"/>
          </a:xfrm>
        </p:spPr>
        <p:txBody>
          <a:bodyPr/>
          <a:lstStyle/>
          <a:p>
            <a:r>
              <a:rPr lang="en-US" dirty="0" smtClean="0"/>
              <a:t>Part A (13:15 </a:t>
            </a:r>
            <a:r>
              <a:rPr lang="mr-IN" dirty="0" smtClean="0"/>
              <a:t>–</a:t>
            </a:r>
            <a:r>
              <a:rPr lang="en-US" dirty="0" smtClean="0"/>
              <a:t> 14:45)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ntro/basics/general input for machine learning</a:t>
            </a:r>
            <a:r>
              <a:rPr lang="en-US" dirty="0"/>
              <a:t> </a:t>
            </a:r>
            <a:r>
              <a:rPr lang="en-US" dirty="0" smtClean="0"/>
              <a:t>(30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Walk-through R code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load data, feature extraction, classification (30 min)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Part B (15:15 </a:t>
            </a:r>
            <a:r>
              <a:rPr lang="mr-IN" dirty="0" smtClean="0"/>
              <a:t>–</a:t>
            </a:r>
            <a:r>
              <a:rPr lang="en-US" dirty="0" smtClean="0"/>
              <a:t> 16:45)</a:t>
            </a:r>
          </a:p>
          <a:p>
            <a:pPr lvl="1"/>
            <a:r>
              <a:rPr lang="en-US" dirty="0" smtClean="0"/>
              <a:t>Short intro: feature extraction from trading data (5-10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feature development (20 min)</a:t>
            </a:r>
          </a:p>
          <a:p>
            <a:pPr lvl="1"/>
            <a:r>
              <a:rPr lang="en-US" dirty="0" smtClean="0"/>
              <a:t>Technical input: classification algorithms and parameter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tune model (20 min)</a:t>
            </a:r>
          </a:p>
          <a:p>
            <a:pPr lvl="1"/>
            <a:r>
              <a:rPr lang="en-US" dirty="0" smtClean="0"/>
              <a:t>Wrap-up: comparison of model performances, feedback (10 min)</a:t>
            </a:r>
          </a:p>
        </p:txBody>
      </p:sp>
    </p:spTree>
    <p:extLst>
      <p:ext uri="{BB962C8B-B14F-4D97-AF65-F5344CB8AC3E}">
        <p14:creationId xmlns:p14="http://schemas.microsoft.com/office/powerpoint/2010/main" val="20919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: </a:t>
            </a:r>
            <a:r>
              <a:rPr lang="de-DE" dirty="0" err="1"/>
              <a:t>Informatin</a:t>
            </a:r>
            <a:r>
              <a:rPr lang="de-DE" dirty="0"/>
              <a:t> </a:t>
            </a:r>
            <a:r>
              <a:rPr lang="de-DE" dirty="0" err="1" smtClean="0"/>
              <a:t>gain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1700" dirty="0" err="1" smtClean="0"/>
              <a:t>What</a:t>
            </a:r>
            <a:r>
              <a:rPr lang="de-DE" sz="1700" dirty="0" smtClean="0"/>
              <a:t> </a:t>
            </a:r>
            <a:r>
              <a:rPr lang="de-DE" sz="1700" dirty="0" err="1" smtClean="0"/>
              <a:t>attribute</a:t>
            </a:r>
            <a:r>
              <a:rPr lang="de-DE" sz="1700" dirty="0" smtClean="0"/>
              <a:t> </a:t>
            </a:r>
            <a:r>
              <a:rPr lang="de-DE" sz="1700" dirty="0" err="1" smtClean="0"/>
              <a:t>has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highest</a:t>
            </a:r>
            <a:r>
              <a:rPr lang="de-DE" sz="1700" dirty="0" smtClean="0"/>
              <a:t> </a:t>
            </a:r>
            <a:r>
              <a:rPr lang="de-DE" sz="1700" dirty="0" err="1" smtClean="0"/>
              <a:t>information</a:t>
            </a:r>
            <a:r>
              <a:rPr lang="de-DE" sz="1700" dirty="0" smtClean="0"/>
              <a:t> </a:t>
            </a:r>
            <a:r>
              <a:rPr lang="de-DE" sz="1700" dirty="0" err="1" smtClean="0"/>
              <a:t>gain</a:t>
            </a:r>
            <a:r>
              <a:rPr lang="de-DE" sz="1700" dirty="0" smtClean="0"/>
              <a:t>? </a:t>
            </a:r>
            <a:r>
              <a:rPr lang="de-DE" sz="1700" dirty="0" err="1" smtClean="0"/>
              <a:t>Make</a:t>
            </a:r>
            <a:r>
              <a:rPr lang="de-DE" sz="1700" dirty="0" smtClean="0"/>
              <a:t> a </a:t>
            </a:r>
            <a:r>
              <a:rPr lang="de-DE" sz="1700" dirty="0" err="1" smtClean="0"/>
              <a:t>split</a:t>
            </a:r>
            <a:r>
              <a:rPr lang="de-DE" sz="1700" dirty="0" smtClean="0"/>
              <a:t> </a:t>
            </a:r>
            <a:r>
              <a:rPr lang="de-DE" sz="1700" dirty="0" err="1" smtClean="0"/>
              <a:t>from</a:t>
            </a:r>
            <a:r>
              <a:rPr lang="de-DE" sz="1700" dirty="0" smtClean="0"/>
              <a:t> </a:t>
            </a:r>
            <a:r>
              <a:rPr lang="de-DE" sz="1700" dirty="0" err="1" smtClean="0"/>
              <a:t>the</a:t>
            </a:r>
            <a:r>
              <a:rPr lang="de-DE" sz="1700" dirty="0" smtClean="0"/>
              <a:t> </a:t>
            </a:r>
            <a:r>
              <a:rPr lang="de-DE" sz="1700" dirty="0" err="1" smtClean="0"/>
              <a:t>node</a:t>
            </a:r>
            <a:endParaRPr lang="en-US" sz="1700" dirty="0" smtClean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2" y="1772816"/>
            <a:ext cx="6783529" cy="43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Exercise</a:t>
            </a:r>
            <a:r>
              <a:rPr lang="de-DE" dirty="0" smtClean="0"/>
              <a:t>: </a:t>
            </a:r>
            <a:r>
              <a:rPr lang="de-DE" dirty="0" err="1"/>
              <a:t>Informatin</a:t>
            </a:r>
            <a:r>
              <a:rPr lang="de-DE" dirty="0"/>
              <a:t> </a:t>
            </a:r>
            <a:r>
              <a:rPr lang="de-DE" dirty="0" err="1" smtClean="0"/>
              <a:t>gain</a:t>
            </a:r>
            <a:r>
              <a:rPr lang="de-DE" dirty="0" smtClean="0"/>
              <a:t> (Solution)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548" y="908720"/>
            <a:ext cx="4555972" cy="290786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2" y="1091208"/>
            <a:ext cx="4076700" cy="6096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1772816"/>
            <a:ext cx="3403600" cy="6350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436" y="2420888"/>
            <a:ext cx="2603500" cy="143510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0992" y="3781896"/>
            <a:ext cx="4407976" cy="3103488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240" y="4060304"/>
            <a:ext cx="4622800" cy="30480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528" y="5957912"/>
            <a:ext cx="2628900" cy="27940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528" y="5403056"/>
            <a:ext cx="2159000" cy="3302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528" y="4754984"/>
            <a:ext cx="2184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5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Informatin</a:t>
            </a:r>
            <a:r>
              <a:rPr lang="de-DE" dirty="0" smtClean="0"/>
              <a:t> </a:t>
            </a:r>
            <a:r>
              <a:rPr lang="de-DE" dirty="0" err="1" smtClean="0"/>
              <a:t>gain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de-DE" sz="1700" b="1" dirty="0" err="1" smtClean="0"/>
              <a:t>Dealing</a:t>
            </a:r>
            <a:r>
              <a:rPr lang="de-DE" sz="1700" b="1" dirty="0" smtClean="0"/>
              <a:t> </a:t>
            </a:r>
            <a:r>
              <a:rPr lang="de-DE" sz="1700" b="1" dirty="0" err="1" smtClean="0"/>
              <a:t>with</a:t>
            </a:r>
            <a:r>
              <a:rPr lang="de-DE" sz="1700" b="1" dirty="0" smtClean="0"/>
              <a:t> </a:t>
            </a:r>
            <a:r>
              <a:rPr lang="de-DE" sz="1700" b="1" dirty="0" err="1" smtClean="0"/>
              <a:t>numeric</a:t>
            </a:r>
            <a:r>
              <a:rPr lang="de-DE" sz="1700" b="1" dirty="0" smtClean="0"/>
              <a:t> variables:</a:t>
            </a:r>
          </a:p>
          <a:p>
            <a:pPr>
              <a:spcAft>
                <a:spcPts val="600"/>
              </a:spcAft>
            </a:pPr>
            <a:r>
              <a:rPr lang="de-DE" sz="1600" dirty="0"/>
              <a:t> </a:t>
            </a:r>
            <a:r>
              <a:rPr lang="de-DE" sz="1600" dirty="0" err="1" smtClean="0"/>
              <a:t>Suppose</a:t>
            </a:r>
            <a:r>
              <a:rPr lang="de-DE" sz="1600" dirty="0"/>
              <a:t> </a:t>
            </a:r>
            <a:r>
              <a:rPr lang="de-DE" sz="1600" dirty="0" err="1" smtClean="0"/>
              <a:t>that</a:t>
            </a:r>
            <a:r>
              <a:rPr lang="de-DE" sz="1600" dirty="0" smtClean="0"/>
              <a:t> </a:t>
            </a:r>
            <a:r>
              <a:rPr lang="de-DE" sz="1600" dirty="0" err="1" smtClean="0"/>
              <a:t>attribute</a:t>
            </a:r>
            <a:r>
              <a:rPr lang="de-DE" sz="1600" dirty="0" smtClean="0"/>
              <a:t> </a:t>
            </a:r>
            <a:r>
              <a:rPr lang="de-DE" sz="1600" dirty="0"/>
              <a:t>A </a:t>
            </a:r>
            <a:r>
              <a:rPr lang="de-DE" sz="1600" dirty="0" err="1" smtClean="0"/>
              <a:t>is</a:t>
            </a:r>
            <a:r>
              <a:rPr lang="de-DE" sz="1600" dirty="0"/>
              <a:t> </a:t>
            </a:r>
            <a:r>
              <a:rPr lang="de-DE" sz="1600" dirty="0" err="1" smtClean="0"/>
              <a:t>continuous</a:t>
            </a:r>
            <a:r>
              <a:rPr lang="de-DE" sz="1600" dirty="0" err="1"/>
              <a:t>-</a:t>
            </a:r>
            <a:r>
              <a:rPr lang="de-DE" sz="1600" dirty="0" err="1" smtClean="0"/>
              <a:t>valued</a:t>
            </a:r>
            <a:r>
              <a:rPr lang="de-DE" sz="1600" dirty="0" smtClean="0"/>
              <a:t> (</a:t>
            </a:r>
            <a:r>
              <a:rPr lang="de-DE" sz="1600" dirty="0" err="1" smtClean="0"/>
              <a:t>raw</a:t>
            </a:r>
            <a:r>
              <a:rPr lang="de-DE" sz="1600" dirty="0" smtClean="0"/>
              <a:t> </a:t>
            </a:r>
            <a:r>
              <a:rPr lang="de-DE" sz="1600" dirty="0" err="1" smtClean="0"/>
              <a:t>values</a:t>
            </a:r>
            <a:r>
              <a:rPr lang="de-DE" sz="1600" dirty="0" smtClean="0"/>
              <a:t> on </a:t>
            </a:r>
            <a:r>
              <a:rPr lang="de-DE" sz="1600" dirty="0" err="1" smtClean="0"/>
              <a:t>age</a:t>
            </a:r>
            <a:r>
              <a:rPr lang="de-DE" sz="1600" dirty="0" smtClean="0"/>
              <a:t>). </a:t>
            </a:r>
          </a:p>
          <a:p>
            <a:pPr>
              <a:spcAft>
                <a:spcPts val="600"/>
              </a:spcAft>
            </a:pPr>
            <a:r>
              <a:rPr lang="de-DE" sz="1600" dirty="0"/>
              <a:t> </a:t>
            </a:r>
            <a:r>
              <a:rPr lang="de-DE" sz="1600" dirty="0" err="1"/>
              <a:t>W</a:t>
            </a:r>
            <a:r>
              <a:rPr lang="de-DE" sz="1600" dirty="0" err="1" smtClean="0"/>
              <a:t>e</a:t>
            </a:r>
            <a:r>
              <a:rPr lang="de-DE" sz="1600" dirty="0" smtClean="0"/>
              <a:t> </a:t>
            </a:r>
            <a:r>
              <a:rPr lang="de-DE" sz="1600" dirty="0"/>
              <a:t>must </a:t>
            </a:r>
            <a:r>
              <a:rPr lang="de-DE" sz="1600" dirty="0" err="1"/>
              <a:t>determine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“</a:t>
            </a:r>
            <a:r>
              <a:rPr lang="de-DE" sz="1600" dirty="0" err="1"/>
              <a:t>best</a:t>
            </a:r>
            <a:r>
              <a:rPr lang="de-DE" sz="1600" dirty="0"/>
              <a:t>” </a:t>
            </a:r>
            <a:r>
              <a:rPr lang="de-DE" sz="1600" dirty="0" err="1"/>
              <a:t>split</a:t>
            </a:r>
            <a:r>
              <a:rPr lang="de-DE" sz="1600" dirty="0"/>
              <a:t>-point 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smtClean="0"/>
              <a:t>A.</a:t>
            </a:r>
          </a:p>
          <a:p>
            <a:pPr>
              <a:spcAft>
                <a:spcPts val="600"/>
              </a:spcAft>
            </a:pPr>
            <a:r>
              <a:rPr lang="de-DE" sz="1600" dirty="0" err="1" smtClean="0"/>
              <a:t>Sort</a:t>
            </a:r>
            <a:r>
              <a:rPr lang="de-DE" sz="1600" dirty="0" smtClean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  in </a:t>
            </a:r>
            <a:r>
              <a:rPr lang="de-DE" sz="1600" dirty="0" err="1"/>
              <a:t>increasing</a:t>
            </a:r>
            <a:r>
              <a:rPr lang="de-DE" sz="1600" dirty="0"/>
              <a:t> </a:t>
            </a:r>
            <a:r>
              <a:rPr lang="de-DE" sz="1600" dirty="0" err="1"/>
              <a:t>order</a:t>
            </a:r>
            <a:r>
              <a:rPr lang="de-DE" sz="1600" dirty="0"/>
              <a:t>. </a:t>
            </a:r>
            <a:endParaRPr lang="de-DE" sz="1600" dirty="0" smtClean="0"/>
          </a:p>
          <a:p>
            <a:pPr>
              <a:spcAft>
                <a:spcPts val="600"/>
              </a:spcAft>
            </a:pPr>
            <a:r>
              <a:rPr lang="de-DE" sz="1600" dirty="0" err="1" smtClean="0"/>
              <a:t>Typically</a:t>
            </a:r>
            <a:r>
              <a:rPr lang="de-DE" sz="1600" dirty="0"/>
              <a:t>,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midpoint</a:t>
            </a:r>
            <a:r>
              <a:rPr lang="de-DE" sz="1600" dirty="0"/>
              <a:t> </a:t>
            </a:r>
            <a:r>
              <a:rPr lang="de-DE" sz="1600" dirty="0" err="1"/>
              <a:t>between</a:t>
            </a:r>
            <a:r>
              <a:rPr lang="de-DE" sz="1600" dirty="0"/>
              <a:t> </a:t>
            </a:r>
            <a:r>
              <a:rPr lang="de-DE" sz="1600" dirty="0" err="1" smtClean="0"/>
              <a:t>each</a:t>
            </a:r>
            <a:r>
              <a:rPr lang="de-DE" sz="1600" dirty="0"/>
              <a:t> </a:t>
            </a:r>
            <a:r>
              <a:rPr lang="de-DE" sz="1600" dirty="0" smtClean="0"/>
              <a:t>pair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adjacent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smtClean="0"/>
              <a:t>a </a:t>
            </a:r>
            <a:r>
              <a:rPr lang="de-DE" sz="1600" dirty="0" err="1"/>
              <a:t>possible</a:t>
            </a:r>
            <a:r>
              <a:rPr lang="de-DE" sz="1600" dirty="0"/>
              <a:t> </a:t>
            </a:r>
            <a:r>
              <a:rPr lang="de-DE" sz="1600" dirty="0" err="1"/>
              <a:t>split</a:t>
            </a:r>
            <a:r>
              <a:rPr lang="de-DE" sz="1600" dirty="0"/>
              <a:t>-</a:t>
            </a:r>
            <a:r>
              <a:rPr lang="de-DE" sz="1600" dirty="0" smtClean="0"/>
              <a:t>point:</a:t>
            </a:r>
          </a:p>
          <a:p>
            <a:pPr>
              <a:spcAft>
                <a:spcPts val="600"/>
              </a:spcAft>
            </a:pPr>
            <a:endParaRPr lang="de-DE" sz="1600" dirty="0"/>
          </a:p>
          <a:p>
            <a:pPr>
              <a:spcAft>
                <a:spcPts val="600"/>
              </a:spcAft>
            </a:pPr>
            <a:endParaRPr lang="de-DE" sz="1600" dirty="0" smtClean="0"/>
          </a:p>
          <a:p>
            <a:pPr>
              <a:spcAft>
                <a:spcPts val="600"/>
              </a:spcAft>
            </a:pPr>
            <a:endParaRPr lang="de-DE" sz="1600" dirty="0"/>
          </a:p>
          <a:p>
            <a:pPr>
              <a:spcAft>
                <a:spcPts val="600"/>
              </a:spcAft>
            </a:pPr>
            <a:r>
              <a:rPr lang="de-DE" sz="1600" dirty="0" err="1"/>
              <a:t>G</a:t>
            </a:r>
            <a:r>
              <a:rPr lang="de-DE" sz="1600" dirty="0" err="1" smtClean="0"/>
              <a:t>iven</a:t>
            </a:r>
            <a:r>
              <a:rPr lang="de-DE" sz="1600" dirty="0" smtClean="0"/>
              <a:t> </a:t>
            </a:r>
            <a:r>
              <a:rPr lang="de-DE" sz="1600" dirty="0"/>
              <a:t>v  </a:t>
            </a:r>
            <a:r>
              <a:rPr lang="de-DE" sz="1600" dirty="0" err="1" smtClean="0"/>
              <a:t>values</a:t>
            </a:r>
            <a:r>
              <a:rPr lang="de-DE" sz="1600" dirty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A, v </a:t>
            </a:r>
            <a:r>
              <a:rPr lang="de-DE" sz="1600" dirty="0"/>
              <a:t>− 1 </a:t>
            </a:r>
            <a:r>
              <a:rPr lang="de-DE" sz="1600" dirty="0" err="1"/>
              <a:t>possible</a:t>
            </a:r>
            <a:r>
              <a:rPr lang="de-DE" sz="1600" dirty="0"/>
              <a:t> </a:t>
            </a:r>
            <a:r>
              <a:rPr lang="de-DE" sz="1600" dirty="0" err="1"/>
              <a:t>splits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evaluated</a:t>
            </a:r>
            <a:r>
              <a:rPr lang="de-DE" sz="1600" dirty="0" smtClean="0"/>
              <a:t>.</a:t>
            </a:r>
          </a:p>
          <a:p>
            <a:pPr>
              <a:spcAft>
                <a:spcPts val="600"/>
              </a:spcAft>
            </a:pP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/>
              <a:t>each</a:t>
            </a:r>
            <a:r>
              <a:rPr lang="de-DE" sz="1600" dirty="0"/>
              <a:t> </a:t>
            </a:r>
            <a:r>
              <a:rPr lang="de-DE" sz="1600" dirty="0" err="1"/>
              <a:t>possible</a:t>
            </a:r>
            <a:r>
              <a:rPr lang="de-DE" sz="1600" dirty="0"/>
              <a:t> </a:t>
            </a:r>
            <a:r>
              <a:rPr lang="de-DE" sz="1600" dirty="0" err="1"/>
              <a:t>split</a:t>
            </a:r>
            <a:r>
              <a:rPr lang="de-DE" sz="1600" dirty="0"/>
              <a:t>-point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smtClean="0"/>
              <a:t>A, </a:t>
            </a:r>
            <a:r>
              <a:rPr lang="de-DE" sz="1600" dirty="0" err="1" smtClean="0"/>
              <a:t>evaluate</a:t>
            </a:r>
            <a:r>
              <a:rPr lang="de-DE" sz="1600" dirty="0"/>
              <a:t> </a:t>
            </a:r>
            <a:r>
              <a:rPr lang="de-DE" sz="1600" dirty="0" err="1" smtClean="0"/>
              <a:t>Info</a:t>
            </a:r>
            <a:r>
              <a:rPr lang="de-DE" sz="2000" baseline="-25000" dirty="0" err="1" smtClean="0"/>
              <a:t>A</a:t>
            </a:r>
            <a:r>
              <a:rPr lang="de-DE" sz="1600" dirty="0"/>
              <a:t>(D</a:t>
            </a:r>
            <a:r>
              <a:rPr lang="de-DE" sz="16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de-DE" sz="1600" dirty="0" err="1" smtClean="0"/>
              <a:t>Choose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best</a:t>
            </a:r>
            <a:r>
              <a:rPr lang="de-DE" sz="1600" dirty="0" smtClean="0"/>
              <a:t> </a:t>
            </a:r>
            <a:r>
              <a:rPr lang="de-DE" sz="1600" dirty="0" err="1" smtClean="0"/>
              <a:t>split</a:t>
            </a:r>
            <a:r>
              <a:rPr lang="de-DE" sz="1600" dirty="0" smtClean="0"/>
              <a:t> (</a:t>
            </a:r>
            <a:r>
              <a:rPr lang="de-DE" sz="1600" dirty="0" err="1" smtClean="0"/>
              <a:t>with</a:t>
            </a:r>
            <a:r>
              <a:rPr lang="de-DE" sz="1600" dirty="0" smtClean="0"/>
              <a:t> minimal </a:t>
            </a:r>
            <a:r>
              <a:rPr lang="de-DE" sz="1600" dirty="0" err="1" smtClean="0"/>
              <a:t>Info</a:t>
            </a:r>
            <a:r>
              <a:rPr lang="de-DE" sz="2000" baseline="-25000" dirty="0" err="1" smtClean="0"/>
              <a:t>A</a:t>
            </a:r>
            <a:r>
              <a:rPr lang="de-DE" sz="1600" dirty="0" smtClean="0"/>
              <a:t>(D)).</a:t>
            </a:r>
            <a:endParaRPr lang="de-DE" sz="17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1700" dirty="0" smtClean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936" y="3202689"/>
            <a:ext cx="1224136" cy="8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</a:t>
            </a:r>
            <a:r>
              <a:rPr lang="de-DE" dirty="0" smtClean="0"/>
              <a:t>: Splitting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dirty="0" smtClean="0"/>
              <a:t>The </a:t>
            </a:r>
            <a:r>
              <a:rPr lang="de-DE" b="1" dirty="0" err="1"/>
              <a:t>splitting</a:t>
            </a:r>
            <a:r>
              <a:rPr lang="de-DE" b="1" dirty="0"/>
              <a:t> </a:t>
            </a:r>
            <a:r>
              <a:rPr lang="de-DE" b="1" dirty="0" err="1"/>
              <a:t>criterion</a:t>
            </a:r>
            <a:r>
              <a:rPr lang="de-DE" b="1" dirty="0"/>
              <a:t> </a:t>
            </a:r>
            <a:r>
              <a:rPr lang="de-DE" dirty="0" err="1"/>
              <a:t>tells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N 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 smtClean="0"/>
              <a:t>determining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/>
              <a:t>“</a:t>
            </a:r>
            <a:r>
              <a:rPr lang="de-DE" dirty="0" err="1"/>
              <a:t>best</a:t>
            </a:r>
            <a:r>
              <a:rPr lang="de-DE" dirty="0"/>
              <a:t>”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separate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tuples</a:t>
            </a:r>
            <a:r>
              <a:rPr lang="de-DE" dirty="0"/>
              <a:t> in D  </a:t>
            </a:r>
            <a:r>
              <a:rPr lang="de-DE" dirty="0" err="1"/>
              <a:t>into</a:t>
            </a:r>
            <a:r>
              <a:rPr lang="de-DE" dirty="0"/>
              <a:t> individual </a:t>
            </a:r>
            <a:r>
              <a:rPr lang="de-DE" dirty="0" err="1" smtClean="0"/>
              <a:t>classes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smtClean="0"/>
              <a:t>6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).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dirty="0" smtClean="0"/>
              <a:t>The </a:t>
            </a:r>
            <a:r>
              <a:rPr lang="de-DE" dirty="0" err="1"/>
              <a:t>splitting</a:t>
            </a:r>
            <a:r>
              <a:rPr lang="de-DE" dirty="0"/>
              <a:t> </a:t>
            </a:r>
            <a:r>
              <a:rPr lang="de-DE" dirty="0" err="1"/>
              <a:t>criterion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determined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ideally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resulting</a:t>
            </a:r>
            <a:r>
              <a:rPr lang="de-DE" dirty="0" smtClean="0"/>
              <a:t> </a:t>
            </a:r>
            <a:r>
              <a:rPr lang="de-DE" dirty="0" err="1"/>
              <a:t>partitions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“pure”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. A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smtClean="0"/>
              <a:t>pure </a:t>
            </a:r>
            <a:r>
              <a:rPr lang="de-DE" dirty="0" err="1"/>
              <a:t>if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tuples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class</a:t>
            </a:r>
            <a:r>
              <a:rPr lang="de-DE" dirty="0" smtClean="0"/>
              <a:t>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dirty="0" err="1" smtClean="0"/>
              <a:t>Let</a:t>
            </a:r>
            <a:r>
              <a:rPr lang="de-DE" dirty="0" smtClean="0"/>
              <a:t> </a:t>
            </a:r>
            <a:r>
              <a:rPr lang="de-DE" dirty="0"/>
              <a:t>A 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splitting</a:t>
            </a:r>
            <a:r>
              <a:rPr lang="de-DE" dirty="0"/>
              <a:t> </a:t>
            </a:r>
            <a:r>
              <a:rPr lang="de-DE" dirty="0" err="1"/>
              <a:t>attribute</a:t>
            </a:r>
            <a:r>
              <a:rPr lang="de-DE" dirty="0"/>
              <a:t>. A 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i="1" dirty="0" smtClean="0"/>
              <a:t>v</a:t>
            </a:r>
            <a:r>
              <a:rPr lang="de-DE" dirty="0" smtClean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, {a1 , a2 , . . .  , </a:t>
            </a:r>
            <a:r>
              <a:rPr lang="de-DE" dirty="0" err="1"/>
              <a:t>av</a:t>
            </a:r>
            <a:r>
              <a:rPr lang="de-DE" dirty="0"/>
              <a:t>} ,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 smtClean="0"/>
              <a:t>Case 1: </a:t>
            </a:r>
            <a:r>
              <a:rPr lang="de-DE" dirty="0"/>
              <a:t> </a:t>
            </a:r>
            <a:r>
              <a:rPr lang="de-DE" i="1" u="sng" dirty="0"/>
              <a:t>A </a:t>
            </a:r>
            <a:r>
              <a:rPr lang="de-DE" i="1" u="sng" dirty="0" err="1"/>
              <a:t>is</a:t>
            </a:r>
            <a:r>
              <a:rPr lang="de-DE" i="1" u="sng" dirty="0"/>
              <a:t> </a:t>
            </a:r>
            <a:r>
              <a:rPr lang="de-DE" i="1" u="sng" dirty="0" err="1"/>
              <a:t>discrete-</a:t>
            </a:r>
            <a:r>
              <a:rPr lang="de-DE" i="1" u="sng" dirty="0" err="1" smtClean="0"/>
              <a:t>valued</a:t>
            </a:r>
            <a:r>
              <a:rPr lang="de-DE" dirty="0" smtClean="0"/>
              <a:t>. </a:t>
            </a:r>
            <a:r>
              <a:rPr lang="de-DE" dirty="0"/>
              <a:t>T</a:t>
            </a:r>
            <a:r>
              <a:rPr lang="de-DE" dirty="0" smtClean="0"/>
              <a:t>he </a:t>
            </a:r>
            <a:r>
              <a:rPr lang="de-DE" dirty="0" err="1"/>
              <a:t>outcomes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N </a:t>
            </a:r>
            <a:r>
              <a:rPr lang="de-DE" dirty="0" err="1" smtClean="0"/>
              <a:t>correspond</a:t>
            </a:r>
            <a:r>
              <a:rPr lang="de-DE" dirty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.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 smtClean="0"/>
              <a:t>value</a:t>
            </a:r>
            <a:r>
              <a:rPr lang="de-DE" dirty="0"/>
              <a:t> </a:t>
            </a:r>
            <a:r>
              <a:rPr lang="de-DE" dirty="0" err="1" smtClean="0"/>
              <a:t>aj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and</a:t>
            </a:r>
            <a:r>
              <a:rPr lang="de-DE" dirty="0"/>
              <a:t> </a:t>
            </a:r>
            <a:r>
              <a:rPr lang="de-DE" dirty="0" err="1" smtClean="0"/>
              <a:t>labeled</a:t>
            </a:r>
            <a:r>
              <a:rPr lang="de-DE" dirty="0" smtClean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32" y="5157192"/>
            <a:ext cx="5761112" cy="12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</a:t>
            </a:r>
            <a:r>
              <a:rPr lang="de-DE" dirty="0" smtClean="0"/>
              <a:t>: Attribute </a:t>
            </a:r>
            <a:r>
              <a:rPr lang="de-DE" dirty="0" err="1" smtClean="0"/>
              <a:t>Selection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Splitting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 smtClean="0"/>
              <a:t>Case </a:t>
            </a:r>
            <a:r>
              <a:rPr lang="en-US" dirty="0"/>
              <a:t>2</a:t>
            </a:r>
            <a:r>
              <a:rPr lang="en-US" dirty="0" smtClean="0"/>
              <a:t>: </a:t>
            </a:r>
            <a:r>
              <a:rPr lang="de-DE" dirty="0" smtClean="0"/>
              <a:t> </a:t>
            </a:r>
            <a:r>
              <a:rPr lang="de-DE" i="1" u="sng" dirty="0"/>
              <a:t>A </a:t>
            </a:r>
            <a:r>
              <a:rPr lang="de-DE" i="1" u="sng" dirty="0" err="1"/>
              <a:t>is</a:t>
            </a:r>
            <a:r>
              <a:rPr lang="de-DE" i="1" u="sng" dirty="0"/>
              <a:t> </a:t>
            </a:r>
            <a:r>
              <a:rPr lang="de-DE" i="1" u="sng" dirty="0" err="1" smtClean="0"/>
              <a:t>continuous-valued</a:t>
            </a:r>
            <a:r>
              <a:rPr lang="de-DE" dirty="0" smtClean="0"/>
              <a:t>. </a:t>
            </a:r>
            <a:r>
              <a:rPr lang="de-DE" dirty="0"/>
              <a:t>T</a:t>
            </a:r>
            <a:r>
              <a:rPr lang="de-DE" dirty="0" smtClean="0"/>
              <a:t>he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N 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 smtClean="0"/>
              <a:t>outcomes</a:t>
            </a:r>
            <a:r>
              <a:rPr lang="de-DE" dirty="0" smtClean="0"/>
              <a:t> </a:t>
            </a:r>
            <a:r>
              <a:rPr lang="de-DE" dirty="0" err="1" smtClean="0"/>
              <a:t>corresponding</a:t>
            </a:r>
            <a:r>
              <a:rPr lang="de-DE" dirty="0" smtClean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conditions</a:t>
            </a:r>
            <a:r>
              <a:rPr lang="de-DE" dirty="0"/>
              <a:t> </a:t>
            </a:r>
            <a:r>
              <a:rPr lang="de-DE" i="1" dirty="0"/>
              <a:t>A </a:t>
            </a:r>
            <a:r>
              <a:rPr lang="de-DE" i="1" dirty="0" smtClean="0"/>
              <a:t>&lt;= </a:t>
            </a:r>
            <a:r>
              <a:rPr lang="de-DE" i="1" dirty="0" err="1" smtClean="0"/>
              <a:t>split</a:t>
            </a:r>
            <a:r>
              <a:rPr lang="de-DE" i="1" dirty="0" smtClean="0"/>
              <a:t> </a:t>
            </a:r>
            <a:r>
              <a:rPr lang="de-DE" i="1" dirty="0" err="1"/>
              <a:t>point</a:t>
            </a:r>
            <a:r>
              <a:rPr lang="de-DE" i="1" dirty="0"/>
              <a:t>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i="1" dirty="0"/>
              <a:t>A </a:t>
            </a:r>
            <a:r>
              <a:rPr lang="de-DE" i="1" dirty="0" smtClean="0"/>
              <a:t>&gt;= </a:t>
            </a:r>
            <a:r>
              <a:rPr lang="de-DE" i="1" dirty="0" err="1"/>
              <a:t>split</a:t>
            </a:r>
            <a:r>
              <a:rPr lang="de-DE" i="1" dirty="0"/>
              <a:t> </a:t>
            </a:r>
            <a:r>
              <a:rPr lang="de-DE" i="1" dirty="0" err="1" smtClean="0"/>
              <a:t>point</a:t>
            </a:r>
            <a:r>
              <a:rPr lang="de-DE" dirty="0" smtClean="0"/>
              <a:t>, </a:t>
            </a:r>
            <a:r>
              <a:rPr lang="de-DE" dirty="0" err="1"/>
              <a:t>respectively</a:t>
            </a:r>
            <a:r>
              <a:rPr lang="de-DE" dirty="0" smtClean="0"/>
              <a:t>, </a:t>
            </a: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returned</a:t>
            </a:r>
            <a:r>
              <a:rPr lang="de-DE" dirty="0" smtClean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Attribute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 smtClean="0"/>
              <a:t>method</a:t>
            </a:r>
            <a:r>
              <a:rPr lang="de-DE" dirty="0" smtClean="0"/>
              <a:t>. </a:t>
            </a:r>
            <a:endParaRPr lang="de-DE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dirty="0" smtClean="0"/>
              <a:t>In </a:t>
            </a:r>
            <a:r>
              <a:rPr lang="de-DE" dirty="0" err="1"/>
              <a:t>practice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-</a:t>
            </a:r>
            <a:r>
              <a:rPr lang="de-DE" dirty="0" smtClean="0"/>
              <a:t>point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/>
              <a:t> </a:t>
            </a:r>
            <a:r>
              <a:rPr lang="de-DE" dirty="0" err="1" smtClean="0"/>
              <a:t>midpoint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adjacent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 smtClean="0"/>
              <a:t>be</a:t>
            </a:r>
            <a:r>
              <a:rPr lang="de-DE" dirty="0"/>
              <a:t> </a:t>
            </a:r>
            <a:r>
              <a:rPr lang="de-DE" dirty="0" smtClean="0"/>
              <a:t>a </a:t>
            </a:r>
            <a:r>
              <a:rPr lang="de-DE" dirty="0" err="1"/>
              <a:t>preexisting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 smtClean="0"/>
              <a:t>.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3743300"/>
            <a:ext cx="6515100" cy="1485900"/>
          </a:xfrm>
          <a:prstGeom prst="rect">
            <a:avLst/>
          </a:prstGeom>
          <a:ln>
            <a:solidFill>
              <a:srgbClr val="00407A"/>
            </a:solidFill>
          </a:ln>
        </p:spPr>
      </p:pic>
    </p:spTree>
    <p:extLst>
      <p:ext uri="{BB962C8B-B14F-4D97-AF65-F5344CB8AC3E}">
        <p14:creationId xmlns:p14="http://schemas.microsoft.com/office/powerpoint/2010/main" val="115031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98" y="1412776"/>
            <a:ext cx="4842538" cy="223224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Tree</a:t>
            </a:r>
            <a:r>
              <a:rPr lang="de-DE" dirty="0" smtClean="0"/>
              <a:t> </a:t>
            </a:r>
            <a:r>
              <a:rPr lang="de-DE" dirty="0" err="1" smtClean="0"/>
              <a:t>pruning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1700" b="1" dirty="0" err="1" smtClean="0"/>
              <a:t>Is</a:t>
            </a:r>
            <a:r>
              <a:rPr lang="de-DE" sz="1700" b="1" dirty="0" smtClean="0"/>
              <a:t> </a:t>
            </a:r>
            <a:r>
              <a:rPr lang="de-DE" sz="1700" b="1" dirty="0" err="1" smtClean="0"/>
              <a:t>needed</a:t>
            </a:r>
            <a:r>
              <a:rPr lang="de-DE" sz="1700" b="1" dirty="0" smtClean="0"/>
              <a:t> </a:t>
            </a:r>
            <a:r>
              <a:rPr lang="de-DE" sz="1700" b="1" dirty="0" err="1"/>
              <a:t>t</a:t>
            </a:r>
            <a:r>
              <a:rPr lang="de-DE" sz="1700" b="1" dirty="0" err="1" smtClean="0"/>
              <a:t>o</a:t>
            </a:r>
            <a:r>
              <a:rPr lang="de-DE" sz="1700" b="1" dirty="0" smtClean="0"/>
              <a:t> </a:t>
            </a:r>
            <a:r>
              <a:rPr lang="de-DE" sz="1700" b="1" dirty="0" err="1" smtClean="0"/>
              <a:t>avoid</a:t>
            </a:r>
            <a:r>
              <a:rPr lang="de-DE" sz="1700" b="1" dirty="0" smtClean="0"/>
              <a:t> </a:t>
            </a:r>
            <a:r>
              <a:rPr lang="de-DE" sz="1700" b="1" dirty="0" err="1" smtClean="0"/>
              <a:t>data</a:t>
            </a:r>
            <a:r>
              <a:rPr lang="de-DE" sz="1700" b="1" dirty="0" smtClean="0"/>
              <a:t> </a:t>
            </a:r>
            <a:r>
              <a:rPr lang="de-DE" sz="1700" b="1" dirty="0" err="1" smtClean="0"/>
              <a:t>overfitting</a:t>
            </a:r>
            <a:endParaRPr lang="de-DE" sz="1700" b="1" dirty="0" smtClean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1700" dirty="0" smtClean="0"/>
              <a:t>Remove not </a:t>
            </a:r>
            <a:r>
              <a:rPr lang="de-DE" sz="1700" dirty="0" err="1" smtClean="0"/>
              <a:t>reliable</a:t>
            </a:r>
            <a:r>
              <a:rPr lang="de-DE" sz="1700" dirty="0" smtClean="0"/>
              <a:t> </a:t>
            </a:r>
            <a:r>
              <a:rPr lang="de-DE" sz="1700" dirty="0" err="1" smtClean="0"/>
              <a:t>branches</a:t>
            </a:r>
            <a:r>
              <a:rPr lang="de-DE" sz="1700" dirty="0" smtClean="0"/>
              <a:t>,</a:t>
            </a:r>
            <a:r>
              <a:rPr lang="de-DE" sz="1700" dirty="0"/>
              <a:t> </a:t>
            </a:r>
            <a:r>
              <a:rPr lang="en-US" sz="1700" dirty="0"/>
              <a:t>m</a:t>
            </a:r>
            <a:r>
              <a:rPr lang="en-US" sz="1700" dirty="0" smtClean="0"/>
              <a:t>ake the tree less complex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700" dirty="0" smtClean="0"/>
              <a:t>Two approaches:</a:t>
            </a:r>
          </a:p>
          <a:p>
            <a:pPr>
              <a:lnSpc>
                <a:spcPct val="120000"/>
              </a:lnSpc>
              <a:spcAft>
                <a:spcPts val="600"/>
              </a:spcAft>
              <a:buFont typeface="Symbol" charset="2"/>
              <a:buChar char="-"/>
            </a:pPr>
            <a:r>
              <a:rPr lang="en-US" sz="1700" dirty="0" err="1" smtClean="0"/>
              <a:t>Prepruning</a:t>
            </a:r>
            <a:r>
              <a:rPr lang="en-US" sz="1700" dirty="0" smtClean="0"/>
              <a:t>, use some attribute selection measure to halt the tree construction early. The node becomes a leaf, e.g. using majority voting.</a:t>
            </a:r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272480" y="4591348"/>
            <a:ext cx="8488560" cy="20060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Aft>
                <a:spcPts val="600"/>
              </a:spcAft>
              <a:buFont typeface="Symbol" charset="2"/>
              <a:buChar char="-"/>
            </a:pPr>
            <a:r>
              <a:rPr lang="en-US" sz="1700" dirty="0" err="1" smtClean="0"/>
              <a:t>Postpruning</a:t>
            </a:r>
            <a:r>
              <a:rPr lang="en-US" sz="1700" dirty="0" smtClean="0"/>
              <a:t>, remove branches from the fully grown tree, based on the most common class in the sub-tree (“class B” on the figure).</a:t>
            </a:r>
          </a:p>
        </p:txBody>
      </p:sp>
    </p:spTree>
    <p:extLst>
      <p:ext uri="{BB962C8B-B14F-4D97-AF65-F5344CB8AC3E}">
        <p14:creationId xmlns:p14="http://schemas.microsoft.com/office/powerpoint/2010/main" val="161632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Tree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Algorithm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875" y="25400"/>
            <a:ext cx="6475645" cy="64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5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 - Overview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32521" y="134076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32521" y="350100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latin typeface="Arial" charset="0"/>
                <a:ea typeface="Arial" charset="0"/>
                <a:cs typeface="Arial" charset="0"/>
              </a:rPr>
              <a:t>Random Forest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80992" y="134076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k Nearest Neighbors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880992" y="350100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Support Vector Machine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32520" y="1780237"/>
            <a:ext cx="388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Learns a decision tree from the data 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depends on the tree learning algorithm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80992" y="1710100"/>
            <a:ext cx="3840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Infers the class membership from its k nearest neighbors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k, distance metric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32520" y="3961480"/>
            <a:ext cx="388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Evaluates a number of uncorrelated decision trees for their suitability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number of trees, parameters for decision tree generation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80992" y="3891343"/>
            <a:ext cx="3840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Searches for a maximum margin around the decision boundary (even in higher-dimensional space)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C (cost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misclassification), kernel function with their parameters,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43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1800200"/>
          </a:xfrm>
        </p:spPr>
        <p:txBody>
          <a:bodyPr/>
          <a:lstStyle/>
          <a:p>
            <a:r>
              <a:rPr lang="en-US" dirty="0" smtClean="0"/>
              <a:t>A typical decision tree learner generates one decision tree from the data</a:t>
            </a:r>
          </a:p>
          <a:p>
            <a:r>
              <a:rPr lang="en-US" dirty="0" smtClean="0"/>
              <a:t>Multiple algorithms exist</a:t>
            </a:r>
          </a:p>
          <a:p>
            <a:r>
              <a:rPr lang="en-US" dirty="0" smtClean="0"/>
              <a:t>Typical approach:</a:t>
            </a:r>
          </a:p>
          <a:p>
            <a:pPr lvl="1"/>
            <a:r>
              <a:rPr lang="en-US" dirty="0" smtClean="0"/>
              <a:t>Sort features by the association to the dependent variable</a:t>
            </a:r>
          </a:p>
          <a:p>
            <a:pPr lvl="1"/>
            <a:r>
              <a:rPr lang="en-US" dirty="0" smtClean="0"/>
              <a:t>For each feature that was not processed: implement a binary split to divide the data into the classes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3212976"/>
            <a:ext cx="4868644" cy="31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4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decision tree algorithm (package “party”)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This implementation calculates the association between features and the dependent variable using statistical tests</a:t>
            </a:r>
          </a:p>
          <a:p>
            <a:r>
              <a:rPr lang="en-US" dirty="0" smtClean="0"/>
              <a:t>Example parameters passed with the function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dirty="0" smtClean="0"/>
              <a:t>: defines the statistical test used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mincriterion</a:t>
            </a:r>
            <a:r>
              <a:rPr lang="en-US" dirty="0" smtClean="0"/>
              <a:t>: the 1-p-value level as decision </a:t>
            </a:r>
            <a:r>
              <a:rPr lang="en-US" dirty="0"/>
              <a:t>r</a:t>
            </a:r>
            <a:r>
              <a:rPr lang="en-US" dirty="0" smtClean="0"/>
              <a:t>ule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maxdepth</a:t>
            </a:r>
            <a:r>
              <a:rPr lang="en-US" dirty="0" smtClean="0"/>
              <a:t>: </a:t>
            </a:r>
            <a:r>
              <a:rPr lang="en-US" dirty="0"/>
              <a:t>maximum depth of the </a:t>
            </a:r>
            <a:r>
              <a:rPr lang="en-US" dirty="0" smtClean="0"/>
              <a:t>tree (standard: unlimited)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minsplit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minbucket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further specify tree generation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26826" y="1340768"/>
            <a:ext cx="8934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65363" algn="l"/>
              </a:tabLst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model_DT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ctree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	formula, data, </a:t>
            </a:r>
          </a:p>
          <a:p>
            <a:pPr>
              <a:tabLst>
                <a:tab pos="2265363" algn="l"/>
              </a:tabLst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	controls=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=“Univariate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”, ...), </a:t>
            </a:r>
          </a:p>
          <a:p>
            <a:pPr>
              <a:tabLst>
                <a:tab pos="2265363" algn="l"/>
              </a:tabLst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... 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24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545449" cy="4824536"/>
          </a:xfrm>
        </p:spPr>
        <p:txBody>
          <a:bodyPr/>
          <a:lstStyle/>
          <a:p>
            <a:r>
              <a:rPr lang="en-US" dirty="0" smtClean="0"/>
              <a:t>Learning rule: assign the most frequent class of the nearest k examples 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is a “lazy-learner”, since the learning </a:t>
            </a:r>
            <a:br>
              <a:rPr lang="en-US" dirty="0" smtClean="0"/>
            </a:br>
            <a:r>
              <a:rPr lang="en-US" dirty="0" smtClean="0"/>
              <a:t>is postponed to the prediction phase. </a:t>
            </a:r>
            <a:br>
              <a:rPr lang="en-US" dirty="0" smtClean="0"/>
            </a:br>
            <a:r>
              <a:rPr lang="en-US" dirty="0" smtClean="0"/>
              <a:t>There is no explicit training of </a:t>
            </a:r>
            <a:r>
              <a:rPr lang="en-US" dirty="0" err="1" smtClean="0"/>
              <a:t>kNN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is no general rule for the “best k”, it </a:t>
            </a:r>
            <a:br>
              <a:rPr lang="en-US" dirty="0" smtClean="0"/>
            </a:br>
            <a:r>
              <a:rPr lang="en-US" dirty="0" smtClean="0"/>
              <a:t>depends on the problem and the data</a:t>
            </a:r>
          </a:p>
          <a:p>
            <a:r>
              <a:rPr lang="en-US" dirty="0" smtClean="0"/>
              <a:t>The distance metric can be varied (typical: Euclidean distance)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2" y="1919419"/>
            <a:ext cx="2936521" cy="273630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121352" y="4221088"/>
            <a:ext cx="1656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P. Rai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4837395"/>
            <a:ext cx="5817096" cy="14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3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</a:t>
            </a:r>
            <a:r>
              <a:rPr lang="en-US" dirty="0" err="1" smtClean="0"/>
              <a:t>kNN</a:t>
            </a:r>
            <a:r>
              <a:rPr lang="en-US" dirty="0" smtClean="0"/>
              <a:t> algorithm (package “class”)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8651"/>
            <a:ext cx="8366263" cy="3742677"/>
          </a:xfrm>
        </p:spPr>
        <p:txBody>
          <a:bodyPr/>
          <a:lstStyle/>
          <a:p>
            <a:r>
              <a:rPr lang="en-US" dirty="0" smtClean="0"/>
              <a:t>In this implementation, only the Euclidean distance can be used</a:t>
            </a:r>
          </a:p>
          <a:p>
            <a:r>
              <a:rPr lang="en-US" dirty="0" smtClean="0"/>
              <a:t>Parameters: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train, test</a:t>
            </a:r>
            <a:r>
              <a:rPr lang="en-US" dirty="0" smtClean="0"/>
              <a:t>: feature sets for training and test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</a:t>
            </a:r>
            <a:r>
              <a:rPr lang="en-US" dirty="0" smtClean="0"/>
              <a:t>: the true class labels for training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en-US" dirty="0" smtClean="0"/>
              <a:t>: </a:t>
            </a:r>
            <a:r>
              <a:rPr lang="en-US" dirty="0"/>
              <a:t>minimum vote for definite </a:t>
            </a:r>
            <a:r>
              <a:rPr lang="en-US" dirty="0" smtClean="0"/>
              <a:t>decision (must be less than k-1)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prob</a:t>
            </a:r>
            <a:r>
              <a:rPr lang="en-US" dirty="0" smtClean="0"/>
              <a:t>: returns probabilities as relative frequencies of the class in k nearest neighbors</a:t>
            </a:r>
          </a:p>
          <a:p>
            <a:endParaRPr lang="en-US" dirty="0" smtClean="0"/>
          </a:p>
          <a:p>
            <a:r>
              <a:rPr lang="en-US" dirty="0" smtClean="0"/>
              <a:t>Other implementations are provided by packages “caret” or “FNN”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71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90825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prediction_kNN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train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test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cl, 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tabLst>
                <a:tab pos="2790825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1, l = 0, prob = FALSE,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use.all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7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SVM is to </a:t>
            </a:r>
            <a:r>
              <a:rPr lang="en-US" b="1" dirty="0"/>
              <a:t>find a hyperplane </a:t>
            </a:r>
            <a:r>
              <a:rPr lang="en-US" dirty="0"/>
              <a:t>(line in a two dimensional case) that “best” separates the two classes from each </a:t>
            </a:r>
            <a:r>
              <a:rPr lang="en-US" dirty="0" smtClean="0"/>
              <a:t>other (optimization problem)</a:t>
            </a:r>
          </a:p>
          <a:p>
            <a:r>
              <a:rPr lang="en-US" dirty="0" smtClean="0"/>
              <a:t>The hyperplane is defined with </a:t>
            </a:r>
            <a:r>
              <a:rPr lang="en-US" b="1" dirty="0" smtClean="0"/>
              <a:t>support vectors</a:t>
            </a:r>
          </a:p>
          <a:p>
            <a:r>
              <a:rPr lang="en-US" dirty="0" smtClean="0"/>
              <a:t>When the data is no linearly separable, a </a:t>
            </a:r>
            <a:r>
              <a:rPr lang="en-US" b="1" i="1" dirty="0" smtClean="0"/>
              <a:t>kernel function </a:t>
            </a:r>
            <a:r>
              <a:rPr lang="en-US" dirty="0" smtClean="0"/>
              <a:t>is used to map the data into </a:t>
            </a:r>
            <a:r>
              <a:rPr lang="en-US" dirty="0"/>
              <a:t>a higher dimensional space, where the data can be linearly </a:t>
            </a:r>
            <a:r>
              <a:rPr lang="en-US" dirty="0" smtClean="0"/>
              <a:t>separated.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" y="3969060"/>
            <a:ext cx="3863364" cy="22883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23815" y="3568370"/>
            <a:ext cx="284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  <p:grpSp>
        <p:nvGrpSpPr>
          <p:cNvPr id="20" name="Gruppierung 19"/>
          <p:cNvGrpSpPr/>
          <p:nvPr/>
        </p:nvGrpSpPr>
        <p:grpSpPr>
          <a:xfrm>
            <a:off x="4608740" y="3969060"/>
            <a:ext cx="5075949" cy="2426916"/>
            <a:chOff x="4608740" y="3494860"/>
            <a:chExt cx="5075949" cy="2901116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 rotWithShape="1">
            <a:blip r:embed="rId4"/>
            <a:srcRect l="6572" t="10998" r="51476" b="5022"/>
            <a:stretch/>
          </p:blipFill>
          <p:spPr>
            <a:xfrm>
              <a:off x="4608740" y="3659940"/>
              <a:ext cx="2245153" cy="2736036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4"/>
            <a:srcRect l="53919" t="11403" r="3414"/>
            <a:stretch/>
          </p:blipFill>
          <p:spPr>
            <a:xfrm>
              <a:off x="7401272" y="3494860"/>
              <a:ext cx="2283417" cy="2886468"/>
            </a:xfrm>
            <a:prstGeom prst="rect">
              <a:avLst/>
            </a:prstGeom>
          </p:spPr>
        </p:pic>
        <p:cxnSp>
          <p:nvCxnSpPr>
            <p:cNvPr id="8" name="Gerade Verbindung 7"/>
            <p:cNvCxnSpPr/>
            <p:nvPr/>
          </p:nvCxnSpPr>
          <p:spPr>
            <a:xfrm flipV="1">
              <a:off x="8121352" y="4293096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H="1">
              <a:off x="7761312" y="465313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7761312" y="5085184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8913440" y="429309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298283" y="4471376"/>
              <a:ext cx="864096" cy="108012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reihandform 14"/>
          <p:cNvSpPr/>
          <p:nvPr/>
        </p:nvSpPr>
        <p:spPr>
          <a:xfrm>
            <a:off x="6380705" y="4549783"/>
            <a:ext cx="1527858" cy="394086"/>
          </a:xfrm>
          <a:custGeom>
            <a:avLst/>
            <a:gdLst>
              <a:gd name="connsiteX0" fmla="*/ 0 w 1527858"/>
              <a:gd name="connsiteY0" fmla="*/ 394086 h 394086"/>
              <a:gd name="connsiteX1" fmla="*/ 844952 w 1527858"/>
              <a:gd name="connsiteY1" fmla="*/ 546 h 394086"/>
              <a:gd name="connsiteX2" fmla="*/ 1527858 w 1527858"/>
              <a:gd name="connsiteY2" fmla="*/ 301488 h 39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7858" h="394086">
                <a:moveTo>
                  <a:pt x="0" y="394086"/>
                </a:moveTo>
                <a:cubicBezTo>
                  <a:pt x="295154" y="205032"/>
                  <a:pt x="590309" y="15979"/>
                  <a:pt x="844952" y="546"/>
                </a:cubicBezTo>
                <a:cubicBezTo>
                  <a:pt x="1099595" y="-14887"/>
                  <a:pt x="1527858" y="301488"/>
                  <a:pt x="1527858" y="301488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4662176" y="3568370"/>
            <a:ext cx="36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Not 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221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SVM (package “e1071”)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708920"/>
            <a:ext cx="8366263" cy="3672408"/>
          </a:xfrm>
        </p:spPr>
        <p:txBody>
          <a:bodyPr/>
          <a:lstStyle/>
          <a:p>
            <a:r>
              <a:rPr lang="en-US" dirty="0" smtClean="0"/>
              <a:t>Multiple parameters are available to “tune” the SVM: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en-US" dirty="0" smtClean="0"/>
              <a:t>: cost of misclassification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influences the size of the margin around the hyperplane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en-US" dirty="0" smtClean="0"/>
              <a:t>: the kernel function (either “linear”, “polynomial”, “radial basis” a.k.a. Gaussian, “sigmoid”)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degree, gamma, coef0</a:t>
            </a:r>
            <a:r>
              <a:rPr lang="en-US" dirty="0" smtClean="0"/>
              <a:t>: parameters to the kernels</a:t>
            </a:r>
          </a:p>
          <a:p>
            <a:r>
              <a:rPr lang="en-US" dirty="0" smtClean="0"/>
              <a:t>Meaningful parameter values for grid-search:</a:t>
            </a:r>
          </a:p>
          <a:p>
            <a:pPr lvl="1"/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17328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degree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coef0,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gamma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TRUE, 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7303"/>
              </p:ext>
            </p:extLst>
          </p:nvPr>
        </p:nvGraphicFramePr>
        <p:xfrm>
          <a:off x="1086383" y="5022191"/>
          <a:ext cx="4392488" cy="144016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74380"/>
                <a:gridCol w="1780558"/>
                <a:gridCol w="1637550"/>
              </a:tblGrid>
              <a:tr h="2729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Possible range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Meaningful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values</a:t>
                      </a:r>
                      <a:endParaRPr lang="de-DE" sz="12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kernel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linear, </a:t>
                      </a:r>
                      <a:r>
                        <a:rPr lang="de-DE" sz="1200" dirty="0" smtClean="0">
                          <a:effectLst/>
                        </a:rPr>
                        <a:t>radial </a:t>
                      </a:r>
                      <a:r>
                        <a:rPr lang="de-DE" sz="1200" dirty="0" err="1" smtClean="0">
                          <a:effectLst/>
                        </a:rPr>
                        <a:t>basis</a:t>
                      </a:r>
                      <a:r>
                        <a:rPr lang="de-DE" sz="1200" dirty="0" smtClean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polynomial</a:t>
                      </a:r>
                      <a:r>
                        <a:rPr lang="de-DE" sz="1200" dirty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sigmoid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eps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0.1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cost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2E^2(-5, …, 10)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deg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2, 3, 4, 5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coef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0, 1, 5, 10, 100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597666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-Lehre-deutsch-1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68BB2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Vorlage-Lehre-deutsch-1.pot</Template>
  <TotalTime>0</TotalTime>
  <Words>2058</Words>
  <Application>Microsoft Macintosh PowerPoint</Application>
  <PresentationFormat>A4-Papier (210x297 mm)</PresentationFormat>
  <Paragraphs>208</Paragraphs>
  <Slides>26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8" baseType="lpstr">
      <vt:lpstr>Calibri</vt:lpstr>
      <vt:lpstr>Cambria</vt:lpstr>
      <vt:lpstr>Consolas</vt:lpstr>
      <vt:lpstr>Lato</vt:lpstr>
      <vt:lpstr>ＭＳ Ｐゴシック</vt:lpstr>
      <vt:lpstr>SimSun</vt:lpstr>
      <vt:lpstr>Symbol</vt:lpstr>
      <vt:lpstr>Times New Roman</vt:lpstr>
      <vt:lpstr>UB Scala</vt:lpstr>
      <vt:lpstr>Wingdings</vt:lpstr>
      <vt:lpstr>Arial</vt:lpstr>
      <vt:lpstr>Vorlage-Lehre-deutsch-1</vt:lpstr>
      <vt:lpstr>PowerPoint-Präsentation</vt:lpstr>
      <vt:lpstr>Agenda</vt:lpstr>
      <vt:lpstr>Classification algorithms - Overview</vt:lpstr>
      <vt:lpstr>Decision trees</vt:lpstr>
      <vt:lpstr>R syntax for decision tree algorithm (package “party”)</vt:lpstr>
      <vt:lpstr>k Nearest Neighbor (kNN)</vt:lpstr>
      <vt:lpstr>R syntax for kNN algorithm (package “class”)</vt:lpstr>
      <vt:lpstr>Support Vector Machine (SVM)</vt:lpstr>
      <vt:lpstr>R syntax for SVM (package “e1071”) and parameters</vt:lpstr>
      <vt:lpstr>Random Forest</vt:lpstr>
      <vt:lpstr>R syntax (package “randomForest”) and parameters</vt:lpstr>
      <vt:lpstr>Do we Need Hundreds of Classifiers to Solve Real World Classification Problems? </vt:lpstr>
      <vt:lpstr>Other machine learning algorithms</vt:lpstr>
      <vt:lpstr>Beyond classifier tuning – some advices:</vt:lpstr>
      <vt:lpstr>Logistic regression with feature selection achieved Accuracy results that are nearly as high as those from SVM or Random Forest without feature selection</vt:lpstr>
      <vt:lpstr>Backup</vt:lpstr>
      <vt:lpstr>Decision Tree</vt:lpstr>
      <vt:lpstr>Decision Tree: Attribute Selection</vt:lpstr>
      <vt:lpstr>Informatin gain</vt:lpstr>
      <vt:lpstr>Exercise: Informatin gain</vt:lpstr>
      <vt:lpstr>Exercise: Informatin gain (Solution)</vt:lpstr>
      <vt:lpstr>Informatin gain</vt:lpstr>
      <vt:lpstr>Decision Tree: Splitting</vt:lpstr>
      <vt:lpstr>Decision Tree: Attribute Selection and Splitting</vt:lpstr>
      <vt:lpstr>Tree pruning</vt:lpstr>
      <vt:lpstr>Decision Tree:  Algorithm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Tiefenbeck  Verena</dc:creator>
  <cp:keywords/>
  <dc:description/>
  <cp:lastModifiedBy>Hopf, Konstantin</cp:lastModifiedBy>
  <cp:revision>642</cp:revision>
  <cp:lastPrinted>2016-03-07T21:56:13Z</cp:lastPrinted>
  <dcterms:created xsi:type="dcterms:W3CDTF">2010-10-28T06:21:45Z</dcterms:created>
  <dcterms:modified xsi:type="dcterms:W3CDTF">2017-09-18T09:46:32Z</dcterms:modified>
  <cp:category/>
</cp:coreProperties>
</file>